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sldIdLst>
    <p:sldId id="454" r:id="rId2"/>
    <p:sldId id="428" r:id="rId3"/>
    <p:sldId id="455" r:id="rId4"/>
    <p:sldId id="430" r:id="rId5"/>
    <p:sldId id="431" r:id="rId6"/>
    <p:sldId id="432" r:id="rId7"/>
    <p:sldId id="427" r:id="rId8"/>
    <p:sldId id="438" r:id="rId9"/>
    <p:sldId id="433" r:id="rId10"/>
    <p:sldId id="330" r:id="rId11"/>
    <p:sldId id="329" r:id="rId12"/>
    <p:sldId id="312" r:id="rId13"/>
    <p:sldId id="424" r:id="rId14"/>
    <p:sldId id="425" r:id="rId15"/>
    <p:sldId id="435" r:id="rId16"/>
    <p:sldId id="338" r:id="rId17"/>
    <p:sldId id="341" r:id="rId18"/>
    <p:sldId id="342" r:id="rId19"/>
    <p:sldId id="337" r:id="rId20"/>
    <p:sldId id="348" r:id="rId21"/>
    <p:sldId id="349" r:id="rId22"/>
    <p:sldId id="336" r:id="rId23"/>
    <p:sldId id="346" r:id="rId24"/>
    <p:sldId id="350" r:id="rId25"/>
    <p:sldId id="339" r:id="rId26"/>
    <p:sldId id="351" r:id="rId27"/>
    <p:sldId id="440" r:id="rId28"/>
    <p:sldId id="449" r:id="rId29"/>
    <p:sldId id="354" r:id="rId30"/>
    <p:sldId id="340" r:id="rId31"/>
    <p:sldId id="441" r:id="rId32"/>
    <p:sldId id="356" r:id="rId33"/>
    <p:sldId id="344" r:id="rId34"/>
    <p:sldId id="281" r:id="rId35"/>
    <p:sldId id="451" r:id="rId36"/>
    <p:sldId id="452" r:id="rId37"/>
    <p:sldId id="417" r:id="rId38"/>
    <p:sldId id="418" r:id="rId39"/>
    <p:sldId id="419" r:id="rId40"/>
    <p:sldId id="420" r:id="rId41"/>
    <p:sldId id="421" r:id="rId42"/>
    <p:sldId id="423" r:id="rId43"/>
    <p:sldId id="422" r:id="rId44"/>
    <p:sldId id="453" r:id="rId45"/>
    <p:sldId id="416" r:id="rId46"/>
    <p:sldId id="357" r:id="rId47"/>
    <p:sldId id="367" r:id="rId48"/>
    <p:sldId id="358" r:id="rId49"/>
    <p:sldId id="359" r:id="rId50"/>
    <p:sldId id="360" r:id="rId51"/>
    <p:sldId id="361" r:id="rId52"/>
    <p:sldId id="362" r:id="rId53"/>
    <p:sldId id="363" r:id="rId54"/>
    <p:sldId id="364" r:id="rId55"/>
    <p:sldId id="365" r:id="rId56"/>
    <p:sldId id="366" r:id="rId57"/>
    <p:sldId id="368" r:id="rId58"/>
    <p:sldId id="369" r:id="rId59"/>
    <p:sldId id="370" r:id="rId60"/>
    <p:sldId id="376" r:id="rId61"/>
    <p:sldId id="377" r:id="rId62"/>
    <p:sldId id="378" r:id="rId63"/>
    <p:sldId id="379" r:id="rId64"/>
    <p:sldId id="380" r:id="rId65"/>
    <p:sldId id="381" r:id="rId66"/>
    <p:sldId id="384" r:id="rId67"/>
    <p:sldId id="382" r:id="rId68"/>
    <p:sldId id="385" r:id="rId69"/>
    <p:sldId id="437" r:id="rId70"/>
    <p:sldId id="297" r:id="rId71"/>
    <p:sldId id="292" r:id="rId72"/>
    <p:sldId id="412" r:id="rId73"/>
    <p:sldId id="442" r:id="rId74"/>
    <p:sldId id="443" r:id="rId75"/>
    <p:sldId id="444" r:id="rId76"/>
    <p:sldId id="445" r:id="rId77"/>
    <p:sldId id="446" r:id="rId78"/>
    <p:sldId id="447" r:id="rId79"/>
    <p:sldId id="448" r:id="rId80"/>
    <p:sldId id="456" r:id="rId8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62E51"/>
    <a:srgbClr val="F98F96"/>
    <a:srgbClr val="323E9D"/>
    <a:srgbClr val="151AEE"/>
    <a:srgbClr val="373659"/>
    <a:srgbClr val="5266FF"/>
    <a:srgbClr val="3A3A3A"/>
    <a:srgbClr val="2E99EE"/>
    <a:srgbClr val="93A8FF"/>
    <a:srgbClr val="0C12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20" autoAdjust="0"/>
    <p:restoredTop sz="93303" autoAdjust="0"/>
  </p:normalViewPr>
  <p:slideViewPr>
    <p:cSldViewPr snapToGrid="0" snapToObjects="1">
      <p:cViewPr varScale="1">
        <p:scale>
          <a:sx n="82" d="100"/>
          <a:sy n="82" d="100"/>
        </p:scale>
        <p:origin x="-198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printerSettings" Target="printerSettings/printerSettings1.bin"/><Relationship Id="rId84" Type="http://schemas.openxmlformats.org/officeDocument/2006/relationships/presProps" Target="presProps.xml"/><Relationship Id="rId85" Type="http://schemas.openxmlformats.org/officeDocument/2006/relationships/viewProps" Target="viewProps.xml"/><Relationship Id="rId86" Type="http://schemas.openxmlformats.org/officeDocument/2006/relationships/theme" Target="theme/theme1.xml"/><Relationship Id="rId87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8.png>
</file>

<file path=ppt/media/image4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B4144-37D5-1F43-8113-72687FCEB5AE}" type="datetimeFigureOut">
              <a:rPr lang="en-US" smtClean="0"/>
              <a:t>4/3/18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7FBF6-D648-654C-B4B0-8B3ECD382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766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C13BD2-33CE-2247-B1DF-5673D676CF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1700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79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79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1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83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79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4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08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6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08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99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3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14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F603C-6408-B94C-87D3-B87E7040F2BD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62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20.emf"/><Relationship Id="rId7" Type="http://schemas.openxmlformats.org/officeDocument/2006/relationships/image" Target="../media/image21.emf"/><Relationship Id="rId8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22.emf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9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30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Relationship Id="rId3" Type="http://schemas.openxmlformats.org/officeDocument/2006/relationships/image" Target="../media/image3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Relationship Id="rId3" Type="http://schemas.openxmlformats.org/officeDocument/2006/relationships/image" Target="../media/image37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Relationship Id="rId3" Type="http://schemas.openxmlformats.org/officeDocument/2006/relationships/image" Target="../media/image37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7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7" Type="http://schemas.openxmlformats.org/officeDocument/2006/relationships/image" Target="../media/image42.emf"/><Relationship Id="rId8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44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5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6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7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8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Reminders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496" y="263575"/>
            <a:ext cx="8930650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endParaRPr lang="en-US" sz="36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Starting today and every Tuesday before class:</a:t>
            </a:r>
          </a:p>
          <a:p>
            <a:pPr marL="571500" indent="-571500">
              <a:buFontTx/>
              <a:buChar char="-"/>
            </a:pPr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Weekly updates on slack</a:t>
            </a:r>
          </a:p>
          <a:p>
            <a:pPr marL="571500" indent="-571500">
              <a:buFontTx/>
              <a:buChar char="-"/>
            </a:pPr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Format:</a:t>
            </a:r>
          </a:p>
          <a:p>
            <a:pPr marL="571500" indent="-571500">
              <a:buFontTx/>
              <a:buChar char="-"/>
            </a:pPr>
            <a:endParaRPr lang="en-US" sz="36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Team: Name1Name2</a:t>
            </a:r>
          </a:p>
          <a:p>
            <a:r>
              <a:rPr lang="en-US" sz="2500" b="1" dirty="0">
                <a:solidFill>
                  <a:srgbClr val="000000"/>
                </a:solidFill>
                <a:latin typeface="Gill Sans Light"/>
                <a:cs typeface="Gill Sans Light"/>
              </a:rPr>
              <a:t>Last week: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 a brief summary of what you did last week, </a:t>
            </a:r>
            <a:endParaRPr lang="en-US" sz="25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and 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some challenges you might be facing in the project.</a:t>
            </a:r>
          </a:p>
          <a:p>
            <a:r>
              <a:rPr lang="en-US" sz="2500" b="1" dirty="0">
                <a:solidFill>
                  <a:srgbClr val="000000"/>
                </a:solidFill>
                <a:latin typeface="Gill Sans Light"/>
                <a:cs typeface="Gill Sans Light"/>
              </a:rPr>
              <a:t>This week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: a brief summary of what you are planning to do this week, </a:t>
            </a:r>
            <a:endParaRPr lang="en-US" sz="25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and 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how you are going to overcome the challenges from last week.</a:t>
            </a:r>
          </a:p>
          <a:p>
            <a:pPr marL="571500" indent="-571500">
              <a:buFontTx/>
              <a:buChar char="-"/>
            </a:pPr>
            <a:endParaRPr lang="en-US" sz="36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6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3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Scribe for Today</a:t>
            </a:r>
          </a:p>
        </p:txBody>
      </p:sp>
    </p:spTree>
    <p:extLst>
      <p:ext uri="{BB962C8B-B14F-4D97-AF65-F5344CB8AC3E}">
        <p14:creationId xmlns:p14="http://schemas.microsoft.com/office/powerpoint/2010/main" val="849718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A graph view of Conflicts </a:t>
            </a:r>
          </a:p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in Parallel Updates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47676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05794" y="1670950"/>
            <a:ext cx="7567448" cy="2648540"/>
            <a:chOff x="1747877" y="1371667"/>
            <a:chExt cx="5302214" cy="1976674"/>
          </a:xfrm>
        </p:grpSpPr>
        <p:grpSp>
          <p:nvGrpSpPr>
            <p:cNvPr id="61" name="Group 60"/>
            <p:cNvGrpSpPr/>
            <p:nvPr/>
          </p:nvGrpSpPr>
          <p:grpSpPr>
            <a:xfrm>
              <a:off x="5541574" y="1927146"/>
              <a:ext cx="1470649" cy="1268185"/>
              <a:chOff x="4038499" y="1979074"/>
              <a:chExt cx="1330052" cy="1091066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0" name="Straight Connector 99"/>
              <p:cNvCxnSpPr>
                <a:stCxn id="92" idx="4"/>
                <a:endCxn id="94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>
                <a:stCxn id="99" idx="2"/>
                <a:endCxn id="92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>
                <a:stCxn id="99" idx="3"/>
                <a:endCxn id="95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>
                <a:stCxn id="96" idx="1"/>
                <a:endCxn id="95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>
                <a:stCxn id="96" idx="7"/>
                <a:endCxn id="97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>
                <a:stCxn id="99" idx="4"/>
                <a:endCxn id="97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>
                <a:stCxn id="93" idx="4"/>
                <a:endCxn id="98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>
                <a:stCxn id="97" idx="6"/>
                <a:endCxn id="93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>
                <a:stCxn id="95" idx="5"/>
                <a:endCxn id="98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>
                <a:stCxn id="94" idx="7"/>
                <a:endCxn id="97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/>
              <p:cNvCxnSpPr>
                <a:stCxn id="92" idx="5"/>
                <a:endCxn id="97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2" name="Picture 61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93726" y="1769089"/>
              <a:ext cx="132057" cy="147442"/>
            </a:xfrm>
            <a:prstGeom prst="rect">
              <a:avLst/>
            </a:prstGeom>
          </p:spPr>
        </p:pic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19119" y="1747406"/>
              <a:ext cx="132057" cy="147442"/>
            </a:xfrm>
            <a:prstGeom prst="rect">
              <a:avLst/>
            </a:prstGeom>
          </p:spPr>
        </p:pic>
        <p:pic>
          <p:nvPicPr>
            <p:cNvPr id="64" name="Picture 63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55007" y="3066323"/>
              <a:ext cx="150273" cy="147442"/>
            </a:xfrm>
            <a:prstGeom prst="rect">
              <a:avLst/>
            </a:prstGeom>
          </p:spPr>
        </p:pic>
        <p:sp>
          <p:nvSpPr>
            <p:cNvPr id="65" name="Down Arrow 64"/>
            <p:cNvSpPr/>
            <p:nvPr/>
          </p:nvSpPr>
          <p:spPr>
            <a:xfrm rot="16200000">
              <a:off x="3698915" y="2064979"/>
              <a:ext cx="1475528" cy="83179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6" name="Picture 65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10281" y="1371667"/>
              <a:ext cx="1539810" cy="242973"/>
            </a:xfrm>
            <a:prstGeom prst="rect">
              <a:avLst/>
            </a:prstGeom>
          </p:spPr>
        </p:pic>
        <p:grpSp>
          <p:nvGrpSpPr>
            <p:cNvPr id="112" name="Group 111"/>
            <p:cNvGrpSpPr>
              <a:grpSpLocks noChangeAspect="1"/>
            </p:cNvGrpSpPr>
            <p:nvPr/>
          </p:nvGrpSpPr>
          <p:grpSpPr>
            <a:xfrm>
              <a:off x="1747877" y="1519541"/>
              <a:ext cx="1611399" cy="1828800"/>
              <a:chOff x="1392672" y="880790"/>
              <a:chExt cx="3165935" cy="3625685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1719004" y="1198890"/>
                <a:ext cx="288558" cy="291330"/>
              </a:xfrm>
              <a:prstGeom prst="ellipse">
                <a:avLst/>
              </a:prstGeom>
              <a:solidFill>
                <a:srgbClr val="373659">
                  <a:alpha val="56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1712885" y="1932890"/>
                <a:ext cx="288558" cy="291330"/>
              </a:xfrm>
              <a:prstGeom prst="ellipse">
                <a:avLst/>
              </a:prstGeom>
              <a:solidFill>
                <a:srgbClr val="373659">
                  <a:alpha val="56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1712885" y="3918548"/>
                <a:ext cx="288558" cy="291330"/>
              </a:xfrm>
              <a:prstGeom prst="ellipse">
                <a:avLst/>
              </a:prstGeom>
              <a:solidFill>
                <a:srgbClr val="373659">
                  <a:alpha val="56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3890348" y="880790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3890348" y="1292328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3890348" y="1703867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3890348" y="3270822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3890348" y="3682360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3890348" y="4094937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Arrow Connector 121"/>
              <p:cNvCxnSpPr>
                <a:stCxn id="113" idx="6"/>
                <a:endCxn id="116" idx="1"/>
              </p:cNvCxnSpPr>
              <p:nvPr/>
            </p:nvCxnSpPr>
            <p:spPr>
              <a:xfrm flipV="1">
                <a:off x="2007562" y="1086559"/>
                <a:ext cx="1882786" cy="257996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Arrow Connector 122"/>
              <p:cNvCxnSpPr>
                <a:stCxn id="113" idx="6"/>
                <a:endCxn id="117" idx="1"/>
              </p:cNvCxnSpPr>
              <p:nvPr/>
            </p:nvCxnSpPr>
            <p:spPr>
              <a:xfrm>
                <a:off x="2007562" y="1344555"/>
                <a:ext cx="1882786" cy="153542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Arrow Connector 123"/>
              <p:cNvCxnSpPr>
                <a:stCxn id="113" idx="6"/>
                <a:endCxn id="118" idx="1"/>
              </p:cNvCxnSpPr>
              <p:nvPr/>
            </p:nvCxnSpPr>
            <p:spPr>
              <a:xfrm>
                <a:off x="2007562" y="1344555"/>
                <a:ext cx="1882786" cy="565081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stCxn id="114" idx="6"/>
                <a:endCxn id="117" idx="1"/>
              </p:cNvCxnSpPr>
              <p:nvPr/>
            </p:nvCxnSpPr>
            <p:spPr>
              <a:xfrm flipV="1">
                <a:off x="2001443" y="1498097"/>
                <a:ext cx="1888905" cy="580458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Arrow Connector 125"/>
              <p:cNvCxnSpPr>
                <a:stCxn id="114" idx="6"/>
                <a:endCxn id="119" idx="1"/>
              </p:cNvCxnSpPr>
              <p:nvPr/>
            </p:nvCxnSpPr>
            <p:spPr>
              <a:xfrm>
                <a:off x="2001443" y="2078555"/>
                <a:ext cx="1888905" cy="1398036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Arrow Connector 126"/>
              <p:cNvCxnSpPr>
                <a:stCxn id="114" idx="6"/>
              </p:cNvCxnSpPr>
              <p:nvPr/>
            </p:nvCxnSpPr>
            <p:spPr>
              <a:xfrm>
                <a:off x="2001443" y="2078555"/>
                <a:ext cx="1888905" cy="487721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Arrow Connector 127"/>
              <p:cNvCxnSpPr>
                <a:stCxn id="115" idx="6"/>
              </p:cNvCxnSpPr>
              <p:nvPr/>
            </p:nvCxnSpPr>
            <p:spPr>
              <a:xfrm flipV="1">
                <a:off x="2001443" y="2649539"/>
                <a:ext cx="1888905" cy="1414674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Arrow Connector 128"/>
              <p:cNvCxnSpPr>
                <a:stCxn id="115" idx="6"/>
                <a:endCxn id="120" idx="1"/>
              </p:cNvCxnSpPr>
              <p:nvPr/>
            </p:nvCxnSpPr>
            <p:spPr>
              <a:xfrm flipV="1">
                <a:off x="2001443" y="3888129"/>
                <a:ext cx="1888905" cy="176084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Arrow Connector 129"/>
              <p:cNvCxnSpPr>
                <a:stCxn id="115" idx="6"/>
                <a:endCxn id="121" idx="1"/>
              </p:cNvCxnSpPr>
              <p:nvPr/>
            </p:nvCxnSpPr>
            <p:spPr>
              <a:xfrm>
                <a:off x="2001443" y="4064213"/>
                <a:ext cx="1888905" cy="236493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>
                <a:off x="1870434" y="2749903"/>
                <a:ext cx="0" cy="669687"/>
              </a:xfrm>
              <a:prstGeom prst="line">
                <a:avLst/>
              </a:prstGeom>
              <a:solidFill>
                <a:schemeClr val="tx1"/>
              </a:solidFill>
              <a:ln w="28575" cmpd="sng">
                <a:solidFill>
                  <a:srgbClr val="00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2" name="Picture 131" descr="latex-image-1.pdf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392672" y="1160943"/>
                <a:ext cx="257810" cy="302260"/>
              </a:xfrm>
              <a:prstGeom prst="rect">
                <a:avLst/>
              </a:prstGeom>
            </p:spPr>
          </p:pic>
          <p:pic>
            <p:nvPicPr>
              <p:cNvPr id="133" name="Picture 132" descr="latex-image-1.pdf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392672" y="1885149"/>
                <a:ext cx="257810" cy="302260"/>
              </a:xfrm>
              <a:prstGeom prst="rect">
                <a:avLst/>
              </a:prstGeom>
            </p:spPr>
          </p:pic>
          <p:pic>
            <p:nvPicPr>
              <p:cNvPr id="134" name="Picture 133" descr="latex-image-1.pdf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392672" y="3858444"/>
                <a:ext cx="293370" cy="302260"/>
              </a:xfrm>
              <a:prstGeom prst="rect">
                <a:avLst/>
              </a:prstGeom>
            </p:spPr>
          </p:pic>
          <p:pic>
            <p:nvPicPr>
              <p:cNvPr id="135" name="Picture 134" descr="latex-image-1.pdf"/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247457" y="1051964"/>
                <a:ext cx="293370" cy="195580"/>
              </a:xfrm>
              <a:prstGeom prst="rect">
                <a:avLst/>
              </a:prstGeom>
            </p:spPr>
          </p:pic>
          <p:pic>
            <p:nvPicPr>
              <p:cNvPr id="136" name="Picture 135" descr="latex-image-1.pdf"/>
              <p:cNvPicPr>
                <a:picLocks noChangeAspect="1"/>
              </p:cNvPicPr>
              <p:nvPr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247457" y="1475941"/>
                <a:ext cx="302260" cy="195580"/>
              </a:xfrm>
              <a:prstGeom prst="rect">
                <a:avLst/>
              </a:prstGeom>
            </p:spPr>
          </p:pic>
          <p:pic>
            <p:nvPicPr>
              <p:cNvPr id="137" name="Picture 136" descr="latex-image-1.pdf"/>
              <p:cNvPicPr>
                <a:picLocks noChangeAspect="1"/>
              </p:cNvPicPr>
              <p:nvPr/>
            </p:nvPicPr>
            <p:blipFill>
              <a:blip r:embed="rId8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247457" y="4250791"/>
                <a:ext cx="311150" cy="195580"/>
              </a:xfrm>
              <a:prstGeom prst="rect">
                <a:avLst/>
              </a:prstGeom>
            </p:spPr>
          </p:pic>
          <p:cxnSp>
            <p:nvCxnSpPr>
              <p:cNvPr id="138" name="Straight Connector 137"/>
              <p:cNvCxnSpPr/>
              <p:nvPr/>
            </p:nvCxnSpPr>
            <p:spPr>
              <a:xfrm>
                <a:off x="3993523" y="2393879"/>
                <a:ext cx="0" cy="669687"/>
              </a:xfrm>
              <a:prstGeom prst="line">
                <a:avLst/>
              </a:prstGeom>
              <a:solidFill>
                <a:schemeClr val="tx1"/>
              </a:solidFill>
              <a:ln w="28575" cmpd="sng">
                <a:solidFill>
                  <a:srgbClr val="00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TextBox 53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</a:t>
            </a:r>
            <a:r>
              <a:rPr lang="en-US" sz="3500" dirty="0">
                <a:latin typeface="Gill Sans Light"/>
                <a:cs typeface="Gill Sans Light"/>
              </a:rPr>
              <a:t>U</a:t>
            </a:r>
            <a:r>
              <a:rPr lang="en-US" sz="3500" dirty="0" smtClean="0">
                <a:latin typeface="Gill Sans Light"/>
                <a:cs typeface="Gill Sans Light"/>
              </a:rPr>
              <a:t>pdate Conflict Graph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954745" y="4943682"/>
            <a:ext cx="5207478" cy="446276"/>
          </a:xfrm>
          <a:prstGeom prst="rect">
            <a:avLst/>
          </a:prstGeom>
          <a:solidFill>
            <a:srgbClr val="323E9D">
              <a:alpha val="92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3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An edge between 2 updates if they overlap</a:t>
            </a:r>
          </a:p>
        </p:txBody>
      </p:sp>
    </p:spTree>
    <p:extLst>
      <p:ext uri="{BB962C8B-B14F-4D97-AF65-F5344CB8AC3E}">
        <p14:creationId xmlns:p14="http://schemas.microsoft.com/office/powerpoint/2010/main" val="715388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Box 111"/>
          <p:cNvSpPr txBox="1"/>
          <p:nvPr/>
        </p:nvSpPr>
        <p:spPr>
          <a:xfrm>
            <a:off x="501221" y="3330756"/>
            <a:ext cx="84988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smtClean="0">
                <a:latin typeface="Gill Sans Light"/>
                <a:cs typeface="Gill Sans Light"/>
              </a:rPr>
              <a:t>Lemma:</a:t>
            </a:r>
            <a:endParaRPr lang="el-GR" sz="2000" u="sng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Sample less than					    vertices (with/without replacement)</a:t>
            </a: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</p:txBody>
      </p: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6816" y="3578332"/>
            <a:ext cx="1969157" cy="598225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1058862" y="22119"/>
            <a:ext cx="711868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Theorem </a:t>
            </a:r>
          </a:p>
          <a:p>
            <a:pPr algn="ctr"/>
            <a:r>
              <a:rPr lang="en-US" sz="3000" dirty="0" smtClean="0">
                <a:latin typeface="Gill Sans Light"/>
                <a:cs typeface="Gill Sans Light"/>
              </a:rPr>
              <a:t>[Krivelevich’14]</a:t>
            </a:r>
            <a:endParaRPr lang="en-US" sz="3000" dirty="0">
              <a:latin typeface="Gill Sans Light"/>
              <a:cs typeface="Gill Sans Ligh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08693" y="755854"/>
            <a:ext cx="4767396" cy="2280795"/>
            <a:chOff x="1392956" y="847184"/>
            <a:chExt cx="3461679" cy="1505241"/>
          </a:xfrm>
        </p:grpSpPr>
        <p:grpSp>
          <p:nvGrpSpPr>
            <p:cNvPr id="147" name="Group 146"/>
            <p:cNvGrpSpPr/>
            <p:nvPr/>
          </p:nvGrpSpPr>
          <p:grpSpPr>
            <a:xfrm>
              <a:off x="1398607" y="1455541"/>
              <a:ext cx="1254851" cy="854684"/>
              <a:chOff x="4038499" y="1979074"/>
              <a:chExt cx="1330052" cy="1091066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6" name="Straight Connector 155"/>
              <p:cNvCxnSpPr>
                <a:stCxn id="148" idx="4"/>
                <a:endCxn id="150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/>
              <p:cNvCxnSpPr>
                <a:stCxn id="155" idx="2"/>
                <a:endCxn id="148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/>
              <p:cNvCxnSpPr>
                <a:stCxn id="155" idx="3"/>
                <a:endCxn id="151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/>
              <p:cNvCxnSpPr>
                <a:stCxn id="152" idx="1"/>
                <a:endCxn id="151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/>
              <p:cNvCxnSpPr>
                <a:stCxn id="152" idx="7"/>
                <a:endCxn id="153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/>
              <p:cNvCxnSpPr>
                <a:stCxn id="155" idx="4"/>
                <a:endCxn id="153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>
                <a:stCxn id="149" idx="4"/>
                <a:endCxn id="154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>
                <a:stCxn id="153" idx="6"/>
                <a:endCxn id="149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>
                <a:stCxn id="151" idx="5"/>
                <a:endCxn id="154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>
                <a:stCxn id="150" idx="7"/>
                <a:endCxn id="153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>
                <a:stCxn id="148" idx="5"/>
                <a:endCxn id="153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69" name="Picture 168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49813" y="1298492"/>
              <a:ext cx="108103" cy="106828"/>
            </a:xfrm>
            <a:prstGeom prst="rect">
              <a:avLst/>
            </a:prstGeom>
          </p:spPr>
        </p:pic>
        <p:pic>
          <p:nvPicPr>
            <p:cNvPr id="170" name="Picture 169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61765" y="1282782"/>
              <a:ext cx="108103" cy="106828"/>
            </a:xfrm>
            <a:prstGeom prst="rect">
              <a:avLst/>
            </a:prstGeom>
          </p:spPr>
        </p:pic>
        <p:pic>
          <p:nvPicPr>
            <p:cNvPr id="171" name="Picture 170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38957" y="2245597"/>
              <a:ext cx="123014" cy="106828"/>
            </a:xfrm>
            <a:prstGeom prst="rect">
              <a:avLst/>
            </a:prstGeom>
          </p:spPr>
        </p:pic>
        <p:sp>
          <p:nvSpPr>
            <p:cNvPr id="172" name="Down Arrow 171"/>
            <p:cNvSpPr/>
            <p:nvPr/>
          </p:nvSpPr>
          <p:spPr>
            <a:xfrm rot="16200000">
              <a:off x="2698067" y="1453686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pic>
          <p:nvPicPr>
            <p:cNvPr id="173" name="Picture 172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956" y="847184"/>
              <a:ext cx="1260502" cy="176044"/>
            </a:xfrm>
            <a:prstGeom prst="rect">
              <a:avLst/>
            </a:prstGeom>
          </p:spPr>
        </p:pic>
        <p:grpSp>
          <p:nvGrpSpPr>
            <p:cNvPr id="174" name="Group 173"/>
            <p:cNvGrpSpPr/>
            <p:nvPr/>
          </p:nvGrpSpPr>
          <p:grpSpPr>
            <a:xfrm>
              <a:off x="3690338" y="1428051"/>
              <a:ext cx="1155784" cy="854684"/>
              <a:chOff x="4143503" y="1979074"/>
              <a:chExt cx="1225048" cy="1091066"/>
            </a:xfrm>
          </p:grpSpPr>
          <p:sp>
            <p:nvSpPr>
              <p:cNvPr id="175" name="Oval 174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Oval 175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Oval 176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Oval 177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Oval 178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0" name="Straight Connector 179"/>
              <p:cNvCxnSpPr>
                <a:stCxn id="179" idx="2"/>
                <a:endCxn id="175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>
                <a:stCxn id="176" idx="4"/>
                <a:endCxn id="178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82" name="Picture 181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42477" y="1271001"/>
              <a:ext cx="108103" cy="106828"/>
            </a:xfrm>
            <a:prstGeom prst="rect">
              <a:avLst/>
            </a:prstGeom>
          </p:spPr>
        </p:pic>
        <p:pic>
          <p:nvPicPr>
            <p:cNvPr id="183" name="Picture 182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54428" y="1255292"/>
              <a:ext cx="108103" cy="106828"/>
            </a:xfrm>
            <a:prstGeom prst="rect">
              <a:avLst/>
            </a:prstGeom>
          </p:spPr>
        </p:pic>
        <p:pic>
          <p:nvPicPr>
            <p:cNvPr id="184" name="Picture 183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31621" y="2218107"/>
              <a:ext cx="123014" cy="106828"/>
            </a:xfrm>
            <a:prstGeom prst="rect">
              <a:avLst/>
            </a:prstGeom>
          </p:spPr>
        </p:pic>
        <p:sp>
          <p:nvSpPr>
            <p:cNvPr id="197" name="TextBox 196"/>
            <p:cNvSpPr txBox="1"/>
            <p:nvPr/>
          </p:nvSpPr>
          <p:spPr>
            <a:xfrm>
              <a:off x="2824253" y="1595449"/>
              <a:ext cx="779505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sample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199" name="Freeform 198"/>
          <p:cNvSpPr/>
          <p:nvPr/>
        </p:nvSpPr>
        <p:spPr>
          <a:xfrm>
            <a:off x="-37220" y="1510243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0" name="Picture 199" descr="latex-image-1.pdf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219" y="1096630"/>
            <a:ext cx="456728" cy="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00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Box 111"/>
          <p:cNvSpPr txBox="1"/>
          <p:nvPr/>
        </p:nvSpPr>
        <p:spPr>
          <a:xfrm>
            <a:off x="501221" y="3330756"/>
            <a:ext cx="84988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smtClean="0">
                <a:latin typeface="Gill Sans Light"/>
                <a:cs typeface="Gill Sans Light"/>
              </a:rPr>
              <a:t>Lemma:</a:t>
            </a:r>
            <a:endParaRPr lang="el-GR" sz="2000" u="sng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Sample less than					    vertices (with/without replacement)</a:t>
            </a: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Then, the induced sub-graph shatters </a:t>
            </a: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</p:txBody>
      </p: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6816" y="3578332"/>
            <a:ext cx="1969157" cy="598225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1058862" y="22119"/>
            <a:ext cx="711868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Theorem </a:t>
            </a:r>
          </a:p>
          <a:p>
            <a:pPr algn="ctr"/>
            <a:r>
              <a:rPr lang="en-US" sz="3000" dirty="0" smtClean="0">
                <a:latin typeface="Gill Sans Light"/>
                <a:cs typeface="Gill Sans Light"/>
              </a:rPr>
              <a:t>[Krivelevich’14]</a:t>
            </a:r>
            <a:endParaRPr lang="en-US" sz="3000" dirty="0">
              <a:latin typeface="Gill Sans Light"/>
              <a:cs typeface="Gill Sans Light"/>
            </a:endParaRPr>
          </a:p>
        </p:txBody>
      </p:sp>
      <p:grpSp>
        <p:nvGrpSpPr>
          <p:cNvPr id="104" name="Group 103"/>
          <p:cNvGrpSpPr/>
          <p:nvPr/>
        </p:nvGrpSpPr>
        <p:grpSpPr>
          <a:xfrm>
            <a:off x="308693" y="755854"/>
            <a:ext cx="4767396" cy="2280795"/>
            <a:chOff x="1392956" y="847184"/>
            <a:chExt cx="3461679" cy="1505241"/>
          </a:xfrm>
        </p:grpSpPr>
        <p:grpSp>
          <p:nvGrpSpPr>
            <p:cNvPr id="105" name="Group 104"/>
            <p:cNvGrpSpPr/>
            <p:nvPr/>
          </p:nvGrpSpPr>
          <p:grpSpPr>
            <a:xfrm>
              <a:off x="1398607" y="1455541"/>
              <a:ext cx="1254851" cy="854684"/>
              <a:chOff x="4038499" y="1979074"/>
              <a:chExt cx="1330052" cy="1091066"/>
            </a:xfrm>
          </p:grpSpPr>
          <p:sp>
            <p:nvSpPr>
              <p:cNvPr id="124" name="Oval 123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Oval 126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2" name="Straight Connector 131"/>
              <p:cNvCxnSpPr>
                <a:stCxn id="124" idx="4"/>
                <a:endCxn id="126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>
                <a:stCxn id="131" idx="2"/>
                <a:endCxn id="124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>
                <a:stCxn id="131" idx="3"/>
                <a:endCxn id="127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>
                <a:stCxn id="128" idx="1"/>
                <a:endCxn id="127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>
                <a:stCxn id="128" idx="7"/>
                <a:endCxn id="129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>
                <a:stCxn id="131" idx="4"/>
                <a:endCxn id="129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>
                <a:stCxn id="125" idx="4"/>
                <a:endCxn id="130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>
                <a:stCxn id="129" idx="6"/>
                <a:endCxn id="125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>
                <a:stCxn id="127" idx="5"/>
                <a:endCxn id="130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>
                <a:stCxn id="126" idx="7"/>
                <a:endCxn id="129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/>
              <p:cNvCxnSpPr>
                <a:stCxn id="124" idx="5"/>
                <a:endCxn id="129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49813" y="1298492"/>
              <a:ext cx="108103" cy="106828"/>
            </a:xfrm>
            <a:prstGeom prst="rect">
              <a:avLst/>
            </a:prstGeom>
          </p:spPr>
        </p:pic>
        <p:pic>
          <p:nvPicPr>
            <p:cNvPr id="107" name="Picture 106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61765" y="1282782"/>
              <a:ext cx="108103" cy="106828"/>
            </a:xfrm>
            <a:prstGeom prst="rect">
              <a:avLst/>
            </a:prstGeom>
          </p:spPr>
        </p:pic>
        <p:pic>
          <p:nvPicPr>
            <p:cNvPr id="108" name="Picture 107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38957" y="2245597"/>
              <a:ext cx="123014" cy="106828"/>
            </a:xfrm>
            <a:prstGeom prst="rect">
              <a:avLst/>
            </a:prstGeom>
          </p:spPr>
        </p:pic>
        <p:sp>
          <p:nvSpPr>
            <p:cNvPr id="109" name="Down Arrow 108"/>
            <p:cNvSpPr/>
            <p:nvPr/>
          </p:nvSpPr>
          <p:spPr>
            <a:xfrm rot="16200000">
              <a:off x="2698067" y="1453686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pic>
          <p:nvPicPr>
            <p:cNvPr id="110" name="Picture 109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956" y="847184"/>
              <a:ext cx="1260502" cy="176044"/>
            </a:xfrm>
            <a:prstGeom prst="rect">
              <a:avLst/>
            </a:prstGeom>
          </p:spPr>
        </p:pic>
        <p:grpSp>
          <p:nvGrpSpPr>
            <p:cNvPr id="111" name="Group 110"/>
            <p:cNvGrpSpPr/>
            <p:nvPr/>
          </p:nvGrpSpPr>
          <p:grpSpPr>
            <a:xfrm>
              <a:off x="3690338" y="1428051"/>
              <a:ext cx="1155784" cy="854684"/>
              <a:chOff x="4143503" y="1979074"/>
              <a:chExt cx="1225048" cy="1091066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Connector 121"/>
              <p:cNvCxnSpPr>
                <a:stCxn id="121" idx="2"/>
                <a:endCxn id="117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>
                <a:stCxn id="118" idx="4"/>
                <a:endCxn id="120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13" name="Picture 112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42477" y="1271001"/>
              <a:ext cx="108103" cy="106828"/>
            </a:xfrm>
            <a:prstGeom prst="rect">
              <a:avLst/>
            </a:prstGeom>
          </p:spPr>
        </p:pic>
        <p:pic>
          <p:nvPicPr>
            <p:cNvPr id="114" name="Picture 113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54428" y="1255292"/>
              <a:ext cx="108103" cy="106828"/>
            </a:xfrm>
            <a:prstGeom prst="rect">
              <a:avLst/>
            </a:prstGeom>
          </p:spPr>
        </p:pic>
        <p:pic>
          <p:nvPicPr>
            <p:cNvPr id="115" name="Picture 114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31621" y="2218107"/>
              <a:ext cx="123014" cy="106828"/>
            </a:xfrm>
            <a:prstGeom prst="rect">
              <a:avLst/>
            </a:prstGeom>
          </p:spPr>
        </p:pic>
        <p:sp>
          <p:nvSpPr>
            <p:cNvPr id="116" name="TextBox 115"/>
            <p:cNvSpPr txBox="1"/>
            <p:nvPr/>
          </p:nvSpPr>
          <p:spPr>
            <a:xfrm>
              <a:off x="2824253" y="1595449"/>
              <a:ext cx="779505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sample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143" name="Freeform 142"/>
          <p:cNvSpPr/>
          <p:nvPr/>
        </p:nvSpPr>
        <p:spPr>
          <a:xfrm>
            <a:off x="-37220" y="1510243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4" name="Picture 143" descr="latex-image-1.pdf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219" y="1096630"/>
            <a:ext cx="456728" cy="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124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Box 111"/>
          <p:cNvSpPr txBox="1"/>
          <p:nvPr/>
        </p:nvSpPr>
        <p:spPr>
          <a:xfrm>
            <a:off x="501221" y="3330756"/>
            <a:ext cx="84988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smtClean="0">
                <a:latin typeface="Gill Sans Light"/>
                <a:cs typeface="Gill Sans Light"/>
              </a:rPr>
              <a:t>Lemma:</a:t>
            </a:r>
            <a:endParaRPr lang="el-GR" sz="2000" u="sng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Sample less than					    vertices (with/without replacement)</a:t>
            </a: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Then, the induced sub-graph shatters, </a:t>
            </a:r>
          </a:p>
          <a:p>
            <a:r>
              <a:rPr lang="en-US" sz="2000" dirty="0" smtClean="0">
                <a:latin typeface="Gill Sans Light"/>
                <a:cs typeface="Gill Sans Light"/>
              </a:rPr>
              <a:t>The largest connected component has size </a:t>
            </a:r>
            <a:endParaRPr lang="en-US" sz="2000" dirty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</p:txBody>
      </p: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6816" y="3578332"/>
            <a:ext cx="1969157" cy="598225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1058862" y="22119"/>
            <a:ext cx="711868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Theorem </a:t>
            </a:r>
          </a:p>
          <a:p>
            <a:pPr algn="ctr"/>
            <a:r>
              <a:rPr lang="en-US" sz="3000" dirty="0" smtClean="0">
                <a:latin typeface="Gill Sans Light"/>
                <a:cs typeface="Gill Sans Light"/>
              </a:rPr>
              <a:t>[Krivelevich’14]</a:t>
            </a:r>
            <a:endParaRPr lang="en-US" sz="30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361" y="5153829"/>
            <a:ext cx="1550592" cy="83272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08693" y="755854"/>
            <a:ext cx="8463313" cy="2302422"/>
            <a:chOff x="1392956" y="847184"/>
            <a:chExt cx="6145341" cy="1519514"/>
          </a:xfrm>
        </p:grpSpPr>
        <p:sp>
          <p:nvSpPr>
            <p:cNvPr id="145" name="Freeform 144"/>
            <p:cNvSpPr/>
            <p:nvPr/>
          </p:nvSpPr>
          <p:spPr>
            <a:xfrm>
              <a:off x="6571055" y="1973869"/>
              <a:ext cx="418258" cy="392829"/>
            </a:xfrm>
            <a:custGeom>
              <a:avLst/>
              <a:gdLst>
                <a:gd name="connsiteX0" fmla="*/ 10893 w 484691"/>
                <a:gd name="connsiteY0" fmla="*/ 199456 h 536235"/>
                <a:gd name="connsiteX1" fmla="*/ 249001 w 484691"/>
                <a:gd name="connsiteY1" fmla="*/ 1009 h 536235"/>
                <a:gd name="connsiteX2" fmla="*/ 460652 w 484691"/>
                <a:gd name="connsiteY2" fmla="*/ 133307 h 536235"/>
                <a:gd name="connsiteX3" fmla="*/ 460652 w 484691"/>
                <a:gd name="connsiteY3" fmla="*/ 371444 h 536235"/>
                <a:gd name="connsiteX4" fmla="*/ 288686 w 484691"/>
                <a:gd name="connsiteY4" fmla="*/ 530202 h 536235"/>
                <a:gd name="connsiteX5" fmla="*/ 143175 w 484691"/>
                <a:gd name="connsiteY5" fmla="*/ 477282 h 536235"/>
                <a:gd name="connsiteX6" fmla="*/ 50578 w 484691"/>
                <a:gd name="connsiteY6" fmla="*/ 239146 h 536235"/>
                <a:gd name="connsiteX7" fmla="*/ 10893 w 484691"/>
                <a:gd name="connsiteY7" fmla="*/ 199456 h 5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4691" h="536235">
                  <a:moveTo>
                    <a:pt x="10893" y="199456"/>
                  </a:moveTo>
                  <a:cubicBezTo>
                    <a:pt x="43963" y="159767"/>
                    <a:pt x="174041" y="12034"/>
                    <a:pt x="249001" y="1009"/>
                  </a:cubicBezTo>
                  <a:cubicBezTo>
                    <a:pt x="323961" y="-10016"/>
                    <a:pt x="425377" y="71568"/>
                    <a:pt x="460652" y="133307"/>
                  </a:cubicBezTo>
                  <a:cubicBezTo>
                    <a:pt x="495927" y="195046"/>
                    <a:pt x="489313" y="305295"/>
                    <a:pt x="460652" y="371444"/>
                  </a:cubicBezTo>
                  <a:cubicBezTo>
                    <a:pt x="431991" y="437593"/>
                    <a:pt x="341599" y="512562"/>
                    <a:pt x="288686" y="530202"/>
                  </a:cubicBezTo>
                  <a:cubicBezTo>
                    <a:pt x="235773" y="547842"/>
                    <a:pt x="182860" y="525791"/>
                    <a:pt x="143175" y="477282"/>
                  </a:cubicBezTo>
                  <a:cubicBezTo>
                    <a:pt x="103490" y="428773"/>
                    <a:pt x="72625" y="289860"/>
                    <a:pt x="50578" y="239146"/>
                  </a:cubicBezTo>
                  <a:cubicBezTo>
                    <a:pt x="28531" y="188432"/>
                    <a:pt x="-22177" y="239145"/>
                    <a:pt x="10893" y="199456"/>
                  </a:cubicBezTo>
                  <a:close/>
                </a:path>
              </a:pathLst>
            </a:custGeom>
            <a:solidFill>
              <a:srgbClr val="5266FF">
                <a:alpha val="17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Freeform 145"/>
            <p:cNvSpPr/>
            <p:nvPr/>
          </p:nvSpPr>
          <p:spPr>
            <a:xfrm rot="10800000">
              <a:off x="7019314" y="1332376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7" name="Group 146"/>
            <p:cNvGrpSpPr/>
            <p:nvPr/>
          </p:nvGrpSpPr>
          <p:grpSpPr>
            <a:xfrm>
              <a:off x="1398607" y="1455541"/>
              <a:ext cx="1254851" cy="854684"/>
              <a:chOff x="4038499" y="1979074"/>
              <a:chExt cx="1330052" cy="1091066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6" name="Straight Connector 155"/>
              <p:cNvCxnSpPr>
                <a:stCxn id="148" idx="4"/>
                <a:endCxn id="150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/>
              <p:cNvCxnSpPr>
                <a:stCxn id="155" idx="2"/>
                <a:endCxn id="148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/>
              <p:cNvCxnSpPr>
                <a:stCxn id="155" idx="3"/>
                <a:endCxn id="151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/>
              <p:cNvCxnSpPr>
                <a:stCxn id="152" idx="1"/>
                <a:endCxn id="151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/>
              <p:cNvCxnSpPr>
                <a:stCxn id="152" idx="7"/>
                <a:endCxn id="153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/>
              <p:cNvCxnSpPr>
                <a:stCxn id="155" idx="4"/>
                <a:endCxn id="153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>
                <a:stCxn id="149" idx="4"/>
                <a:endCxn id="154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>
                <a:stCxn id="153" idx="6"/>
                <a:endCxn id="149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>
                <a:stCxn id="151" idx="5"/>
                <a:endCxn id="154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>
                <a:stCxn id="150" idx="7"/>
                <a:endCxn id="153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>
                <a:stCxn id="148" idx="5"/>
                <a:endCxn id="153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69" name="Picture 168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49813" y="1298492"/>
              <a:ext cx="108103" cy="106828"/>
            </a:xfrm>
            <a:prstGeom prst="rect">
              <a:avLst/>
            </a:prstGeom>
          </p:spPr>
        </p:pic>
        <p:pic>
          <p:nvPicPr>
            <p:cNvPr id="170" name="Picture 169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61765" y="1282782"/>
              <a:ext cx="108103" cy="106828"/>
            </a:xfrm>
            <a:prstGeom prst="rect">
              <a:avLst/>
            </a:prstGeom>
          </p:spPr>
        </p:pic>
        <p:pic>
          <p:nvPicPr>
            <p:cNvPr id="171" name="Picture 170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38957" y="2245597"/>
              <a:ext cx="123014" cy="106828"/>
            </a:xfrm>
            <a:prstGeom prst="rect">
              <a:avLst/>
            </a:prstGeom>
          </p:spPr>
        </p:pic>
        <p:sp>
          <p:nvSpPr>
            <p:cNvPr id="172" name="Down Arrow 171"/>
            <p:cNvSpPr/>
            <p:nvPr/>
          </p:nvSpPr>
          <p:spPr>
            <a:xfrm rot="16200000">
              <a:off x="2698067" y="1453686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pic>
          <p:nvPicPr>
            <p:cNvPr id="173" name="Picture 172" descr="latex-image-1.pdf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956" y="847184"/>
              <a:ext cx="1260502" cy="176044"/>
            </a:xfrm>
            <a:prstGeom prst="rect">
              <a:avLst/>
            </a:prstGeom>
          </p:spPr>
        </p:pic>
        <p:grpSp>
          <p:nvGrpSpPr>
            <p:cNvPr id="174" name="Group 173"/>
            <p:cNvGrpSpPr/>
            <p:nvPr/>
          </p:nvGrpSpPr>
          <p:grpSpPr>
            <a:xfrm>
              <a:off x="3690338" y="1428051"/>
              <a:ext cx="1155784" cy="854684"/>
              <a:chOff x="4143503" y="1979074"/>
              <a:chExt cx="1225048" cy="1091066"/>
            </a:xfrm>
          </p:grpSpPr>
          <p:sp>
            <p:nvSpPr>
              <p:cNvPr id="175" name="Oval 174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Oval 175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Oval 176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Oval 177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Oval 178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0" name="Straight Connector 179"/>
              <p:cNvCxnSpPr>
                <a:stCxn id="179" idx="2"/>
                <a:endCxn id="175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>
                <a:stCxn id="176" idx="4"/>
                <a:endCxn id="178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82" name="Picture 181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42477" y="1271001"/>
              <a:ext cx="108103" cy="106828"/>
            </a:xfrm>
            <a:prstGeom prst="rect">
              <a:avLst/>
            </a:prstGeom>
          </p:spPr>
        </p:pic>
        <p:pic>
          <p:nvPicPr>
            <p:cNvPr id="183" name="Picture 182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54428" y="1255292"/>
              <a:ext cx="108103" cy="106828"/>
            </a:xfrm>
            <a:prstGeom prst="rect">
              <a:avLst/>
            </a:prstGeom>
          </p:spPr>
        </p:pic>
        <p:pic>
          <p:nvPicPr>
            <p:cNvPr id="184" name="Picture 183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31621" y="2218107"/>
              <a:ext cx="123014" cy="106828"/>
            </a:xfrm>
            <a:prstGeom prst="rect">
              <a:avLst/>
            </a:prstGeom>
          </p:spPr>
        </p:pic>
        <p:sp>
          <p:nvSpPr>
            <p:cNvPr id="185" name="Freeform 184"/>
            <p:cNvSpPr/>
            <p:nvPr/>
          </p:nvSpPr>
          <p:spPr>
            <a:xfrm rot="15705280">
              <a:off x="6299795" y="702823"/>
              <a:ext cx="595288" cy="121186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0000"/>
              </a:srgbClr>
            </a:solidFill>
            <a:ln>
              <a:solidFill>
                <a:srgbClr val="000000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Down Arrow 185"/>
            <p:cNvSpPr/>
            <p:nvPr/>
          </p:nvSpPr>
          <p:spPr>
            <a:xfrm rot="16200000">
              <a:off x="4936818" y="1424311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sp>
          <p:nvSpPr>
            <p:cNvPr id="187" name="Oval 186"/>
            <p:cNvSpPr/>
            <p:nvPr/>
          </p:nvSpPr>
          <p:spPr>
            <a:xfrm>
              <a:off x="6207991" y="13824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/>
            <p:cNvSpPr/>
            <p:nvPr/>
          </p:nvSpPr>
          <p:spPr>
            <a:xfrm>
              <a:off x="7095481" y="1374686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6696778" y="2116919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/>
            <p:cNvSpPr/>
            <p:nvPr/>
          </p:nvSpPr>
          <p:spPr>
            <a:xfrm>
              <a:off x="7229628" y="1987305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/>
            <p:cNvSpPr/>
            <p:nvPr/>
          </p:nvSpPr>
          <p:spPr>
            <a:xfrm>
              <a:off x="6672081" y="1374686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/>
            <p:cNvCxnSpPr>
              <a:stCxn id="191" idx="2"/>
              <a:endCxn id="187" idx="6"/>
            </p:cNvCxnSpPr>
            <p:nvPr/>
          </p:nvCxnSpPr>
          <p:spPr>
            <a:xfrm flipH="1">
              <a:off x="6342138" y="1430912"/>
              <a:ext cx="329943" cy="77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>
              <a:stCxn id="188" idx="4"/>
              <a:endCxn id="190" idx="1"/>
            </p:cNvCxnSpPr>
            <p:nvPr/>
          </p:nvCxnSpPr>
          <p:spPr>
            <a:xfrm>
              <a:off x="7162555" y="1487137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4" name="Picture 193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60130" y="1217636"/>
              <a:ext cx="108103" cy="106828"/>
            </a:xfrm>
            <a:prstGeom prst="rect">
              <a:avLst/>
            </a:prstGeom>
          </p:spPr>
        </p:pic>
        <p:pic>
          <p:nvPicPr>
            <p:cNvPr id="195" name="Picture 194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2082" y="1201927"/>
              <a:ext cx="108103" cy="106828"/>
            </a:xfrm>
            <a:prstGeom prst="rect">
              <a:avLst/>
            </a:prstGeom>
          </p:spPr>
        </p:pic>
        <p:pic>
          <p:nvPicPr>
            <p:cNvPr id="196" name="Picture 195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49274" y="2164742"/>
              <a:ext cx="123014" cy="106828"/>
            </a:xfrm>
            <a:prstGeom prst="rect">
              <a:avLst/>
            </a:prstGeom>
          </p:spPr>
        </p:pic>
        <p:sp>
          <p:nvSpPr>
            <p:cNvPr id="197" name="TextBox 196"/>
            <p:cNvSpPr txBox="1"/>
            <p:nvPr/>
          </p:nvSpPr>
          <p:spPr>
            <a:xfrm>
              <a:off x="2824253" y="1595449"/>
              <a:ext cx="779505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sample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98" name="TextBox 197"/>
            <p:cNvSpPr txBox="1"/>
            <p:nvPr/>
          </p:nvSpPr>
          <p:spPr>
            <a:xfrm>
              <a:off x="5139333" y="1559311"/>
              <a:ext cx="580871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C.C.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199" name="Freeform 198"/>
          <p:cNvSpPr/>
          <p:nvPr/>
        </p:nvSpPr>
        <p:spPr>
          <a:xfrm>
            <a:off x="-37220" y="1510243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0" name="Picture 199" descr="latex-image-1.pdf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219" y="1096630"/>
            <a:ext cx="456728" cy="307592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0" y="6261433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Even if the Graph was a Single Huge Conflict Component!</a:t>
            </a:r>
            <a:endParaRPr lang="en-US" sz="2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5766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Building a Parallelization Framework out of a Single Theorem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190498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121727" y="2750507"/>
            <a:ext cx="3082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Sample                        vertices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438" y="2794560"/>
            <a:ext cx="1315697" cy="36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30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1121727" y="2750507"/>
            <a:ext cx="3082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Sample                        vertices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136" name="Picture 13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438" y="2794560"/>
            <a:ext cx="1315697" cy="36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976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121727" y="2750507"/>
            <a:ext cx="3082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Sample                        vertices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438" y="2794560"/>
            <a:ext cx="1315697" cy="360315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121727" y="3989250"/>
            <a:ext cx="567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Max Conn. Comp = </a:t>
            </a:r>
            <a:r>
              <a:rPr lang="en-US" dirty="0" err="1" smtClean="0">
                <a:latin typeface="Gill Sans Light"/>
                <a:cs typeface="Gill Sans Light"/>
              </a:rPr>
              <a:t>logn</a:t>
            </a:r>
            <a:r>
              <a:rPr lang="en-US" dirty="0" smtClean="0">
                <a:latin typeface="Gill Sans Light"/>
                <a:cs typeface="Gill Sans Light"/>
              </a:rPr>
              <a:t>   =&gt; n/(</a:t>
            </a:r>
            <a:r>
              <a:rPr lang="el-GR" dirty="0" smtClean="0">
                <a:latin typeface="Gill Sans Light"/>
                <a:cs typeface="Gill Sans Light"/>
              </a:rPr>
              <a:t>Δ</a:t>
            </a:r>
            <a:r>
              <a:rPr lang="en-US" dirty="0" err="1" smtClean="0">
                <a:latin typeface="Gill Sans Light"/>
                <a:cs typeface="Gill Sans Light"/>
              </a:rPr>
              <a:t>logn</a:t>
            </a:r>
            <a:r>
              <a:rPr lang="el-GR" dirty="0" smtClean="0">
                <a:latin typeface="Gill Sans Light"/>
                <a:cs typeface="Gill Sans Light"/>
              </a:rPr>
              <a:t>)</a:t>
            </a:r>
            <a:r>
              <a:rPr lang="en-US" dirty="0" smtClean="0">
                <a:latin typeface="Gill Sans Light"/>
                <a:cs typeface="Gill Sans Light"/>
              </a:rPr>
              <a:t> tiny components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947077" y="4578706"/>
            <a:ext cx="2732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Yay! Good for parallelization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121727" y="3483334"/>
            <a:ext cx="3312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NOTE: No conflicts </a:t>
            </a:r>
            <a:r>
              <a:rPr lang="en-US" b="1" dirty="0" smtClean="0">
                <a:latin typeface="Gill Sans Light"/>
                <a:cs typeface="Gill Sans Light"/>
              </a:rPr>
              <a:t>across</a:t>
            </a:r>
            <a:r>
              <a:rPr lang="en-US" dirty="0" smtClean="0">
                <a:latin typeface="Gill Sans Light"/>
                <a:cs typeface="Gill Sans Light"/>
              </a:rPr>
              <a:t> groups!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121727" y="3119839"/>
            <a:ext cx="2903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Compute Conn. Components</a:t>
            </a:r>
          </a:p>
        </p:txBody>
      </p:sp>
      <p:sp>
        <p:nvSpPr>
          <p:cNvPr id="79" name="Rectangle 78"/>
          <p:cNvSpPr/>
          <p:nvPr/>
        </p:nvSpPr>
        <p:spPr>
          <a:xfrm>
            <a:off x="5828" y="6192928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No conflicts across groups = we can run Stochastic Updates on each of them in parallel!</a:t>
            </a:r>
            <a:endParaRPr lang="en-US" sz="2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81995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75" grpId="0"/>
      <p:bldP spid="76" grpId="0"/>
      <p:bldP spid="77" grpId="0"/>
      <p:bldP spid="7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463155" y="4578706"/>
            <a:ext cx="3700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Cores &lt; Batch size / </a:t>
            </a:r>
            <a:r>
              <a:rPr lang="en-US" dirty="0" err="1" smtClean="0">
                <a:latin typeface="Gill Sans Light"/>
                <a:cs typeface="Gill Sans Light"/>
              </a:rPr>
              <a:t>logn</a:t>
            </a:r>
            <a:r>
              <a:rPr lang="en-US" dirty="0">
                <a:latin typeface="Gill Sans Light"/>
                <a:cs typeface="Gill Sans Light"/>
              </a:rPr>
              <a:t> = n/(</a:t>
            </a:r>
            <a:r>
              <a:rPr lang="el-GR" dirty="0">
                <a:latin typeface="Gill Sans Light"/>
                <a:cs typeface="Gill Sans Light"/>
              </a:rPr>
              <a:t>Δ</a:t>
            </a:r>
            <a:r>
              <a:rPr lang="en-US" dirty="0" err="1">
                <a:latin typeface="Gill Sans Light"/>
                <a:cs typeface="Gill Sans Light"/>
              </a:rPr>
              <a:t>logn</a:t>
            </a:r>
            <a:r>
              <a:rPr lang="el-GR" dirty="0">
                <a:latin typeface="Gill Sans Light"/>
                <a:cs typeface="Gill Sans Light"/>
              </a:rPr>
              <a:t>)</a:t>
            </a:r>
            <a:r>
              <a:rPr lang="en-US" dirty="0">
                <a:latin typeface="Gill Sans Light"/>
                <a:cs typeface="Gill Sans Light"/>
              </a:rPr>
              <a:t>  </a:t>
            </a:r>
            <a:endParaRPr lang="en-US" dirty="0" smtClean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18230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-406606"/>
            <a:ext cx="9143999" cy="7478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200" dirty="0" smtClean="0">
              <a:latin typeface="Gill Sans Light"/>
              <a:cs typeface="Gill Sans Light"/>
            </a:endParaRPr>
          </a:p>
          <a:p>
            <a:pPr algn="ctr"/>
            <a:endParaRPr lang="en-US" sz="3500" i="1" dirty="0" smtClean="0">
              <a:latin typeface="Gill Sans Light"/>
              <a:cs typeface="Gill Sans Light"/>
            </a:endParaRPr>
          </a:p>
          <a:p>
            <a:pPr algn="ctr"/>
            <a:endParaRPr lang="en-US" sz="4500" b="1" dirty="0" smtClean="0">
              <a:latin typeface="Gill Sans Light"/>
              <a:cs typeface="Gill Sans Light"/>
            </a:endParaRPr>
          </a:p>
          <a:p>
            <a:pPr algn="ctr"/>
            <a:r>
              <a:rPr lang="en-US" sz="4500" b="1" dirty="0">
                <a:latin typeface="Gill Sans Light"/>
                <a:cs typeface="Gill Sans Light"/>
              </a:rPr>
              <a:t/>
            </a:r>
            <a:br>
              <a:rPr lang="en-US" sz="4500" b="1" dirty="0">
                <a:latin typeface="Gill Sans Light"/>
                <a:cs typeface="Gill Sans Light"/>
              </a:rPr>
            </a:br>
            <a:endParaRPr lang="en-US" sz="20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r>
              <a:rPr lang="en-US" sz="3200" b="1" dirty="0" err="1" smtClean="0">
                <a:latin typeface="Gill Sans Light"/>
                <a:cs typeface="Gill Sans Light"/>
              </a:rPr>
              <a:t>Dimitris</a:t>
            </a:r>
            <a:r>
              <a:rPr lang="en-US" sz="3200" b="1" dirty="0" smtClean="0">
                <a:latin typeface="Gill Sans Light"/>
                <a:cs typeface="Gill Sans Light"/>
              </a:rPr>
              <a:t> </a:t>
            </a:r>
            <a:r>
              <a:rPr lang="en-US" sz="3200" b="1" dirty="0" err="1" smtClean="0">
                <a:latin typeface="Gill Sans Light"/>
                <a:cs typeface="Gill Sans Light"/>
              </a:rPr>
              <a:t>Papailiopoulos</a:t>
            </a:r>
            <a:endParaRPr lang="en-US" sz="3200" b="1" dirty="0" smtClean="0">
              <a:latin typeface="Gill Sans Light"/>
              <a:cs typeface="Gill Sans Light"/>
            </a:endParaRPr>
          </a:p>
          <a:p>
            <a:pPr algn="ctr"/>
            <a:endParaRPr lang="en-US" sz="3000" dirty="0" smtClean="0"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74706"/>
            <a:ext cx="9144000" cy="1897648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i="1" dirty="0" smtClean="0">
                <a:latin typeface="Gill Sans Light"/>
                <a:cs typeface="Gill Sans Light"/>
              </a:rPr>
              <a:t>Serially Equivalent </a:t>
            </a:r>
            <a:r>
              <a:rPr lang="en-US" sz="6000" i="1" dirty="0">
                <a:latin typeface="Gill Sans Light"/>
                <a:cs typeface="Gill Sans Light"/>
              </a:rPr>
              <a:t>+ Scalable </a:t>
            </a:r>
            <a:endParaRPr lang="en-US" sz="6000" i="1" dirty="0" smtClean="0">
              <a:latin typeface="Gill Sans Light"/>
              <a:cs typeface="Gill Sans Light"/>
            </a:endParaRPr>
          </a:p>
          <a:p>
            <a:pPr algn="ctr"/>
            <a:r>
              <a:rPr lang="en-US" sz="6000" i="1" dirty="0" smtClean="0">
                <a:latin typeface="Gill Sans Light"/>
                <a:cs typeface="Gill Sans Light"/>
              </a:rPr>
              <a:t>Parallel Machine Learning</a:t>
            </a:r>
            <a:endParaRPr lang="en-US" sz="6000" i="1" dirty="0">
              <a:latin typeface="Gill Sans Light"/>
              <a:cs typeface="Gill Sans 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rcRect b="34794"/>
          <a:stretch/>
        </p:blipFill>
        <p:spPr>
          <a:xfrm>
            <a:off x="2634169" y="4407000"/>
            <a:ext cx="3890403" cy="1703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6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5828" y="6192928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A Single Rule: Run the updates serially inside each connected component</a:t>
            </a:r>
          </a:p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Automatically Satisfied since we give each </a:t>
            </a:r>
            <a:r>
              <a:rPr lang="en-US" sz="2000" b="1" dirty="0" smtClean="0">
                <a:latin typeface="Gill Sans Light"/>
                <a:cs typeface="Gill Sans Light"/>
              </a:rPr>
              <a:t>conflict group </a:t>
            </a:r>
            <a:r>
              <a:rPr lang="en-US" sz="2000" dirty="0" smtClean="0">
                <a:latin typeface="Gill Sans Light"/>
                <a:cs typeface="Gill Sans Light"/>
              </a:rPr>
              <a:t>to a single core.</a:t>
            </a:r>
            <a:endParaRPr lang="en-US" sz="2000" dirty="0">
              <a:latin typeface="Gill Sans Light"/>
              <a:cs typeface="Gill Sans Light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2463154" y="4578706"/>
            <a:ext cx="3700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 Light"/>
                <a:cs typeface="Gill Sans Light"/>
              </a:rPr>
              <a:t>Cores &lt; Batch size / </a:t>
            </a:r>
            <a:r>
              <a:rPr lang="en-US" dirty="0" err="1">
                <a:latin typeface="Gill Sans Light"/>
                <a:cs typeface="Gill Sans Light"/>
              </a:rPr>
              <a:t>logn</a:t>
            </a:r>
            <a:r>
              <a:rPr lang="en-US" dirty="0">
                <a:latin typeface="Gill Sans Light"/>
                <a:cs typeface="Gill Sans Light"/>
              </a:rPr>
              <a:t> = n/(</a:t>
            </a:r>
            <a:r>
              <a:rPr lang="el-GR" dirty="0">
                <a:latin typeface="Gill Sans Light"/>
                <a:cs typeface="Gill Sans Light"/>
              </a:rPr>
              <a:t>Δ</a:t>
            </a:r>
            <a:r>
              <a:rPr lang="en-US" dirty="0" err="1">
                <a:latin typeface="Gill Sans Light"/>
                <a:cs typeface="Gill Sans Light"/>
              </a:rPr>
              <a:t>logn</a:t>
            </a:r>
            <a:r>
              <a:rPr lang="el-GR" dirty="0">
                <a:latin typeface="Gill Sans Light"/>
                <a:cs typeface="Gill Sans Light"/>
              </a:rPr>
              <a:t>)</a:t>
            </a:r>
            <a:r>
              <a:rPr lang="en-US" dirty="0">
                <a:latin typeface="Gill Sans Light"/>
                <a:cs typeface="Gill Sans Light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758570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7" name="TextBox 216"/>
          <p:cNvSpPr txBox="1"/>
          <p:nvPr/>
        </p:nvSpPr>
        <p:spPr>
          <a:xfrm>
            <a:off x="1555710" y="5118643"/>
            <a:ext cx="56394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Policy 1: Random allocation, good when cores &lt;&lt; Batch size</a:t>
            </a:r>
          </a:p>
          <a:p>
            <a:r>
              <a:rPr lang="en-US" dirty="0" smtClean="0">
                <a:latin typeface="Gill Sans Light"/>
                <a:cs typeface="Gill Sans Light"/>
              </a:rPr>
              <a:t>Policy II: Greedy min-weight allocation</a:t>
            </a:r>
          </a:p>
          <a:p>
            <a:r>
              <a:rPr lang="en-US" i="1" dirty="0" smtClean="0">
                <a:latin typeface="Gill Sans Light"/>
                <a:cs typeface="Gill Sans Light"/>
              </a:rPr>
              <a:t>  	(80% as good as optimal (which is NP-hard))</a:t>
            </a:r>
          </a:p>
          <a:p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5828" y="6192927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Gill Sans Light"/>
                <a:cs typeface="Gill Sans Light"/>
              </a:rPr>
              <a:t>A Single Rule: Run the updates serially inside each connected component</a:t>
            </a:r>
          </a:p>
          <a:p>
            <a:pPr algn="ctr"/>
            <a:r>
              <a:rPr lang="en-US" sz="2000" dirty="0">
                <a:latin typeface="Gill Sans Light"/>
                <a:cs typeface="Gill Sans Light"/>
              </a:rPr>
              <a:t>Automatically Satisfied since we give each </a:t>
            </a:r>
            <a:r>
              <a:rPr lang="en-US" sz="2000" b="1" dirty="0">
                <a:latin typeface="Gill Sans Light"/>
                <a:cs typeface="Gill Sans Light"/>
              </a:rPr>
              <a:t>conflict group </a:t>
            </a:r>
            <a:r>
              <a:rPr lang="en-US" sz="2000" dirty="0">
                <a:latin typeface="Gill Sans Light"/>
                <a:cs typeface="Gill Sans Light"/>
              </a:rPr>
              <a:t>to a single core.</a:t>
            </a:r>
          </a:p>
        </p:txBody>
      </p:sp>
    </p:spTree>
    <p:extLst>
      <p:ext uri="{BB962C8B-B14F-4D97-AF65-F5344CB8AC3E}">
        <p14:creationId xmlns:p14="http://schemas.microsoft.com/office/powerpoint/2010/main" val="1661356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1" name="TextBox 210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18230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8" name="Rectangle 217"/>
          <p:cNvSpPr/>
          <p:nvPr/>
        </p:nvSpPr>
        <p:spPr>
          <a:xfrm>
            <a:off x="-8943" y="6289272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Each </a:t>
            </a:r>
            <a:r>
              <a:rPr lang="en-US" sz="2000" dirty="0">
                <a:latin typeface="Gill Sans Light"/>
                <a:cs typeface="Gill Sans Light"/>
              </a:rPr>
              <a:t>core runs </a:t>
            </a:r>
            <a:r>
              <a:rPr lang="en-US" sz="2000" dirty="0" smtClean="0">
                <a:latin typeface="Gill Sans Light"/>
                <a:cs typeface="Gill Sans Light"/>
              </a:rPr>
              <a:t> Asynchronously and Lock</a:t>
            </a:r>
            <a:r>
              <a:rPr lang="en-US" sz="2000" dirty="0">
                <a:latin typeface="Gill Sans Light"/>
                <a:cs typeface="Gill Sans Light"/>
              </a:rPr>
              <a:t>-</a:t>
            </a:r>
            <a:r>
              <a:rPr lang="en-US" sz="2000" dirty="0" smtClean="0">
                <a:latin typeface="Gill Sans Light"/>
                <a:cs typeface="Gill Sans Light"/>
              </a:rPr>
              <a:t>free! (No communication!)</a:t>
            </a:r>
            <a:endParaRPr lang="en-US" sz="2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16653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8" name="Rectangle 217"/>
          <p:cNvSpPr/>
          <p:nvPr/>
        </p:nvSpPr>
        <p:spPr>
          <a:xfrm>
            <a:off x="-8943" y="6289272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latin typeface="Gill Sans Light"/>
                <a:cs typeface="Gill Sans Light"/>
              </a:rPr>
              <a:t>No memory Contention!</a:t>
            </a:r>
          </a:p>
          <a:p>
            <a:pPr algn="ctr"/>
            <a:r>
              <a:rPr lang="en-US" sz="1700" dirty="0" smtClean="0">
                <a:latin typeface="Gill Sans Light"/>
                <a:cs typeface="Gill Sans Light"/>
              </a:rPr>
              <a:t>Not during </a:t>
            </a:r>
            <a:r>
              <a:rPr lang="en-US" sz="1700" b="1" dirty="0" smtClean="0">
                <a:latin typeface="Gill Sans Light"/>
                <a:cs typeface="Gill Sans Light"/>
              </a:rPr>
              <a:t>Reads</a:t>
            </a:r>
            <a:r>
              <a:rPr lang="en-US" sz="1700" dirty="0" smtClean="0">
                <a:latin typeface="Gill Sans Light"/>
                <a:cs typeface="Gill Sans Light"/>
              </a:rPr>
              <a:t>, neither during </a:t>
            </a:r>
            <a:r>
              <a:rPr lang="en-US" sz="1700" b="1" dirty="0" smtClean="0">
                <a:latin typeface="Gill Sans Light"/>
                <a:cs typeface="Gill Sans Light"/>
              </a:rPr>
              <a:t>Writes</a:t>
            </a:r>
            <a:r>
              <a:rPr lang="en-US" sz="1700" dirty="0" smtClean="0">
                <a:latin typeface="Gill Sans Light"/>
                <a:cs typeface="Gill Sans Light"/>
              </a:rPr>
              <a:t>! </a:t>
            </a:r>
            <a:endParaRPr lang="en-US" sz="17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098932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989963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cxnSp>
        <p:nvCxnSpPr>
          <p:cNvPr id="212" name="Elbow Connector 211"/>
          <p:cNvCxnSpPr>
            <a:stCxn id="211" idx="2"/>
            <a:endCxn id="19" idx="0"/>
          </p:cNvCxnSpPr>
          <p:nvPr/>
        </p:nvCxnSpPr>
        <p:spPr>
          <a:xfrm rot="5400000" flipH="1">
            <a:off x="1501641" y="3604782"/>
            <a:ext cx="5877409" cy="12700"/>
          </a:xfrm>
          <a:prstGeom prst="bentConnector5">
            <a:avLst>
              <a:gd name="adj1" fmla="val -3889"/>
              <a:gd name="adj2" fmla="val -29397969"/>
              <a:gd name="adj3" fmla="val 107389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717558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83" y="714178"/>
            <a:ext cx="9252646" cy="528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266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Cyclades guarantees Serially Equivalence</a:t>
            </a:r>
          </a:p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But does it guarantee speedups?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531099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cxnSp>
        <p:nvCxnSpPr>
          <p:cNvPr id="212" name="Elbow Connector 211"/>
          <p:cNvCxnSpPr>
            <a:stCxn id="211" idx="2"/>
            <a:endCxn id="19" idx="0"/>
          </p:cNvCxnSpPr>
          <p:nvPr/>
        </p:nvCxnSpPr>
        <p:spPr>
          <a:xfrm rot="5400000" flipH="1">
            <a:off x="1501641" y="3604782"/>
            <a:ext cx="5877409" cy="12700"/>
          </a:xfrm>
          <a:prstGeom prst="bentConnector5">
            <a:avLst>
              <a:gd name="adj1" fmla="val -3889"/>
              <a:gd name="adj2" fmla="val -29397969"/>
              <a:gd name="adj3" fmla="val 107389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7" name="Rectangle 216"/>
          <p:cNvSpPr/>
          <p:nvPr/>
        </p:nvSpPr>
        <p:spPr>
          <a:xfrm>
            <a:off x="1160535" y="4794936"/>
            <a:ext cx="6546920" cy="1760817"/>
          </a:xfrm>
          <a:prstGeom prst="rect">
            <a:avLst/>
          </a:prstGeom>
          <a:solidFill>
            <a:srgbClr val="0C1268">
              <a:alpha val="9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This is as fast as it gets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99588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496" y="648838"/>
            <a:ext cx="910850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endParaRPr lang="en-US" sz="4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Serial Equivalence</a:t>
            </a:r>
          </a:p>
          <a:p>
            <a:endParaRPr lang="en-US" sz="4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Beyond </a:t>
            </a:r>
            <a:r>
              <a:rPr lang="en-US" sz="44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Hongwild</a:t>
            </a:r>
            <a:endParaRPr lang="en-US" sz="44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4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much asynchrony is possible?</a:t>
            </a:r>
          </a:p>
          <a:p>
            <a:pPr marL="571500" indent="-571500">
              <a:buFontTx/>
              <a:buChar char="-"/>
            </a:pPr>
            <a:endParaRPr lang="en-US" sz="44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Open Problems</a:t>
            </a:r>
          </a:p>
        </p:txBody>
      </p:sp>
    </p:spTree>
    <p:extLst>
      <p:ext uri="{BB962C8B-B14F-4D97-AF65-F5344CB8AC3E}">
        <p14:creationId xmlns:p14="http://schemas.microsoft.com/office/powerpoint/2010/main" val="698114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cxnSp>
        <p:nvCxnSpPr>
          <p:cNvPr id="212" name="Elbow Connector 211"/>
          <p:cNvCxnSpPr>
            <a:stCxn id="211" idx="2"/>
            <a:endCxn id="19" idx="0"/>
          </p:cNvCxnSpPr>
          <p:nvPr/>
        </p:nvCxnSpPr>
        <p:spPr>
          <a:xfrm rot="5400000" flipH="1">
            <a:off x="1501641" y="3604782"/>
            <a:ext cx="5877409" cy="12700"/>
          </a:xfrm>
          <a:prstGeom prst="bentConnector5">
            <a:avLst>
              <a:gd name="adj1" fmla="val -3889"/>
              <a:gd name="adj2" fmla="val -29397969"/>
              <a:gd name="adj3" fmla="val 107389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8" name="Rectangle 217"/>
          <p:cNvSpPr/>
          <p:nvPr/>
        </p:nvSpPr>
        <p:spPr>
          <a:xfrm>
            <a:off x="2462689" y="1468385"/>
            <a:ext cx="3783978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latin typeface="Gill Sans Light"/>
                <a:cs typeface="Gill Sans Light"/>
              </a:rPr>
              <a:t>Serial Cost:  </a:t>
            </a:r>
            <a:endParaRPr lang="en-US" sz="2000" dirty="0">
              <a:latin typeface="Gill Sans Light"/>
              <a:cs typeface="Gill Sans Light"/>
            </a:endParaRPr>
          </a:p>
        </p:txBody>
      </p:sp>
      <p:pic>
        <p:nvPicPr>
          <p:cNvPr id="219" name="Picture 2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734" y="1539418"/>
            <a:ext cx="2321775" cy="464355"/>
          </a:xfrm>
          <a:prstGeom prst="rect">
            <a:avLst/>
          </a:prstGeom>
        </p:spPr>
      </p:pic>
      <p:sp>
        <p:nvSpPr>
          <p:cNvPr id="220" name="Rectangle 219"/>
          <p:cNvSpPr/>
          <p:nvPr/>
        </p:nvSpPr>
        <p:spPr>
          <a:xfrm>
            <a:off x="2554707" y="3532497"/>
            <a:ext cx="3783978" cy="547925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latin typeface="Gill Sans Light"/>
                <a:cs typeface="Gill Sans Light"/>
              </a:rPr>
              <a:t>Serial Cost:  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1398607" y="5235154"/>
            <a:ext cx="6139690" cy="704396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Serial Cost:  </a:t>
            </a:r>
          </a:p>
          <a:p>
            <a:endParaRPr lang="en-US" sz="2000" dirty="0">
              <a:latin typeface="Gill Sans Light"/>
              <a:cs typeface="Gill Sans Light"/>
            </a:endParaRPr>
          </a:p>
        </p:txBody>
      </p:sp>
      <p:pic>
        <p:nvPicPr>
          <p:cNvPr id="223" name="Picture 22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392" y="5384006"/>
            <a:ext cx="4146853" cy="473926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272" y="3623161"/>
            <a:ext cx="1145182" cy="425016"/>
          </a:xfrm>
          <a:prstGeom prst="rect">
            <a:avLst/>
          </a:prstGeom>
        </p:spPr>
      </p:pic>
      <p:sp>
        <p:nvSpPr>
          <p:cNvPr id="224" name="Rectangle 223"/>
          <p:cNvSpPr/>
          <p:nvPr/>
        </p:nvSpPr>
        <p:spPr>
          <a:xfrm>
            <a:off x="1166886" y="672427"/>
            <a:ext cx="6546920" cy="3755043"/>
          </a:xfrm>
          <a:prstGeom prst="rect">
            <a:avLst/>
          </a:prstGeom>
          <a:solidFill>
            <a:srgbClr val="0C1268">
              <a:alpha val="9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If  Phase I and II are fast</a:t>
            </a:r>
          </a:p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We are good.</a:t>
            </a:r>
            <a:endParaRPr lang="en-US" sz="5000" dirty="0">
              <a:latin typeface="Gill Sans Light"/>
              <a:cs typeface="Gill Sans Light"/>
            </a:endParaRPr>
          </a:p>
        </p:txBody>
      </p:sp>
      <p:sp>
        <p:nvSpPr>
          <p:cNvPr id="225" name="Rectangle 224"/>
          <p:cNvSpPr/>
          <p:nvPr/>
        </p:nvSpPr>
        <p:spPr>
          <a:xfrm>
            <a:off x="1160535" y="4794936"/>
            <a:ext cx="6546920" cy="1760817"/>
          </a:xfrm>
          <a:prstGeom prst="rect">
            <a:avLst/>
          </a:prstGeom>
          <a:solidFill>
            <a:srgbClr val="0C1268">
              <a:alpha val="9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>
                <a:latin typeface="Gill Sans Light"/>
                <a:cs typeface="Gill Sans Light"/>
              </a:rPr>
              <a:t>This is as fast as it gets</a:t>
            </a:r>
          </a:p>
        </p:txBody>
      </p:sp>
    </p:spTree>
    <p:extLst>
      <p:ext uri="{BB962C8B-B14F-4D97-AF65-F5344CB8AC3E}">
        <p14:creationId xmlns:p14="http://schemas.microsoft.com/office/powerpoint/2010/main" val="2026594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51227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Gill Sans Light"/>
                <a:cs typeface="Gill Sans Light"/>
              </a:rPr>
              <a:t>Main Theorem</a:t>
            </a:r>
            <a:endParaRPr lang="en-US" sz="3600" i="1" dirty="0">
              <a:latin typeface="Gill Sans Light"/>
              <a:cs typeface="Gill Sans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0740" y="3533771"/>
            <a:ext cx="837298" cy="385127"/>
          </a:xfrm>
          <a:prstGeom prst="rect">
            <a:avLst/>
          </a:prstGeom>
          <a:solidFill>
            <a:srgbClr val="93A8FF">
              <a:alpha val="4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44064" y="5321981"/>
            <a:ext cx="6660798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 smtClean="0">
                <a:latin typeface="Gill Sans Light"/>
                <a:cs typeface="Gill Sans Light"/>
              </a:rPr>
              <a:t>Assumptions:</a:t>
            </a:r>
          </a:p>
          <a:p>
            <a:pPr marL="342900" indent="-342900">
              <a:buAutoNum type="arabicParenR"/>
            </a:pPr>
            <a:r>
              <a:rPr lang="en-US" sz="2300" dirty="0" smtClean="0">
                <a:latin typeface="Gill Sans Light"/>
                <a:cs typeface="Gill Sans Light"/>
              </a:rPr>
              <a:t>Not too large max degree (approximate “regularity”)</a:t>
            </a:r>
          </a:p>
          <a:p>
            <a:pPr marL="342900" indent="-342900">
              <a:buAutoNum type="arabicParenR"/>
            </a:pPr>
            <a:r>
              <a:rPr lang="en-US" sz="2300" dirty="0" smtClean="0">
                <a:latin typeface="Gill Sans Light"/>
                <a:cs typeface="Gill Sans Light"/>
              </a:rPr>
              <a:t>Not too many cores</a:t>
            </a:r>
          </a:p>
          <a:p>
            <a:pPr marL="342900" indent="-342900">
              <a:buAutoNum type="arabicParenR"/>
            </a:pPr>
            <a:r>
              <a:rPr lang="en-US" sz="2300" dirty="0" smtClean="0">
                <a:latin typeface="Gill Sans Light"/>
                <a:cs typeface="Gill Sans Light"/>
              </a:rPr>
              <a:t>Sampling according to the “Graph Theorem”</a:t>
            </a:r>
          </a:p>
        </p:txBody>
      </p:sp>
      <p:sp>
        <p:nvSpPr>
          <p:cNvPr id="6" name="Rectangle 5"/>
          <p:cNvSpPr/>
          <p:nvPr/>
        </p:nvSpPr>
        <p:spPr>
          <a:xfrm>
            <a:off x="6126236" y="3547728"/>
            <a:ext cx="1130354" cy="409627"/>
          </a:xfrm>
          <a:prstGeom prst="rect">
            <a:avLst/>
          </a:prstGeom>
          <a:solidFill>
            <a:schemeClr val="accent3">
              <a:lumMod val="40000"/>
              <a:lumOff val="60000"/>
              <a:alpha val="4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11639" y="3932855"/>
            <a:ext cx="1130354" cy="233851"/>
          </a:xfrm>
          <a:prstGeom prst="rect">
            <a:avLst/>
          </a:prstGeom>
          <a:solidFill>
            <a:srgbClr val="C62E51">
              <a:alpha val="4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2207" y="3416662"/>
            <a:ext cx="9657863" cy="1814393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978198" y="1566863"/>
            <a:ext cx="3692124" cy="1154162"/>
            <a:chOff x="987074" y="3802415"/>
            <a:chExt cx="3692124" cy="1154162"/>
          </a:xfrm>
        </p:grpSpPr>
        <p:sp>
          <p:nvSpPr>
            <p:cNvPr id="8" name="TextBox 7"/>
            <p:cNvSpPr txBox="1"/>
            <p:nvPr/>
          </p:nvSpPr>
          <p:spPr>
            <a:xfrm>
              <a:off x="987074" y="3802415"/>
              <a:ext cx="3692124" cy="115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latin typeface="Gill Sans Light"/>
                  <a:cs typeface="Gill Sans Light"/>
                </a:rPr>
                <a:t>Note: </a:t>
              </a:r>
            </a:p>
            <a:p>
              <a:r>
                <a:rPr lang="en-US" sz="2300" dirty="0" smtClean="0">
                  <a:latin typeface="Gill Sans Light"/>
                  <a:cs typeface="Gill Sans Light"/>
                </a:rPr>
                <a:t>Serial Cost = </a:t>
              </a:r>
            </a:p>
            <a:p>
              <a:r>
                <a:rPr lang="el-GR" sz="2300" dirty="0" smtClean="0">
                  <a:latin typeface="Gill Sans Light"/>
                  <a:cs typeface="Gill Sans Light"/>
                </a:rPr>
                <a:t>κ</a:t>
              </a:r>
              <a:r>
                <a:rPr lang="en-US" sz="2300" dirty="0" smtClean="0">
                  <a:latin typeface="Gill Sans Light"/>
                  <a:cs typeface="Gill Sans Light"/>
                </a:rPr>
                <a:t> = cost / coordinate update</a:t>
              </a:r>
              <a:endParaRPr lang="en-US" sz="2300" dirty="0">
                <a:latin typeface="Gill Sans Light"/>
                <a:cs typeface="Gill Sans Light"/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8684" y="4097557"/>
              <a:ext cx="1046231" cy="505077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700" y="1013033"/>
            <a:ext cx="1686215" cy="1909391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dash"/>
          </a:ln>
        </p:spPr>
      </p:pic>
      <p:sp>
        <p:nvSpPr>
          <p:cNvPr id="12" name="Rectangle 11"/>
          <p:cNvSpPr/>
          <p:nvPr/>
        </p:nvSpPr>
        <p:spPr>
          <a:xfrm>
            <a:off x="1" y="3077156"/>
            <a:ext cx="9144000" cy="188724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dirty="0">
              <a:latin typeface="Gill Sans Light"/>
              <a:cs typeface="Gill Sans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" y="5200298"/>
            <a:ext cx="9144000" cy="188724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dirty="0">
              <a:latin typeface="Gill Sans Light"/>
              <a:cs typeface="Gill Sans Light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5554082" y="4373587"/>
            <a:ext cx="572154" cy="43266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272932" y="4250448"/>
            <a:ext cx="2518705" cy="826076"/>
            <a:chOff x="216470" y="1317787"/>
            <a:chExt cx="2518705" cy="826076"/>
          </a:xfrm>
        </p:grpSpPr>
        <p:sp>
          <p:nvSpPr>
            <p:cNvPr id="15" name="Rectangle 14"/>
            <p:cNvSpPr/>
            <p:nvPr/>
          </p:nvSpPr>
          <p:spPr>
            <a:xfrm>
              <a:off x="216470" y="1317787"/>
              <a:ext cx="2518705" cy="826076"/>
            </a:xfrm>
            <a:prstGeom prst="rect">
              <a:avLst/>
            </a:prstGeom>
            <a:solidFill>
              <a:srgbClr val="CECCFD">
                <a:alpha val="73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 smtClean="0">
                  <a:solidFill>
                    <a:schemeClr val="tx1"/>
                  </a:solidFill>
                  <a:latin typeface="Gill Sans Light"/>
                  <a:cs typeface="Gill Sans Light"/>
                </a:rPr>
                <a:t>Speedup = </a:t>
              </a:r>
            </a:p>
          </p:txBody>
        </p:sp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0316" y="1373615"/>
              <a:ext cx="745310" cy="7043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8270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 animBg="1"/>
      <p:bldP spid="7" grpId="0" animBg="1"/>
      <p:bldP spid="1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cxnSp>
        <p:nvCxnSpPr>
          <p:cNvPr id="212" name="Elbow Connector 211"/>
          <p:cNvCxnSpPr>
            <a:stCxn id="211" idx="2"/>
            <a:endCxn id="19" idx="0"/>
          </p:cNvCxnSpPr>
          <p:nvPr/>
        </p:nvCxnSpPr>
        <p:spPr>
          <a:xfrm rot="5400000" flipH="1">
            <a:off x="1501641" y="3604782"/>
            <a:ext cx="5877409" cy="12700"/>
          </a:xfrm>
          <a:prstGeom prst="bentConnector5">
            <a:avLst>
              <a:gd name="adj1" fmla="val -3889"/>
              <a:gd name="adj2" fmla="val -29397969"/>
              <a:gd name="adj3" fmla="val 107389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272" y="3623161"/>
            <a:ext cx="1145182" cy="425016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899" y="5938942"/>
            <a:ext cx="2276822" cy="5421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44" y="6245259"/>
            <a:ext cx="3092912" cy="471565"/>
          </a:xfrm>
          <a:prstGeom prst="rect">
            <a:avLst/>
          </a:prstGeom>
        </p:spPr>
      </p:pic>
      <p:sp>
        <p:nvSpPr>
          <p:cNvPr id="224" name="Rectangle 223"/>
          <p:cNvSpPr/>
          <p:nvPr/>
        </p:nvSpPr>
        <p:spPr>
          <a:xfrm>
            <a:off x="1150017" y="632792"/>
            <a:ext cx="6575704" cy="5877410"/>
          </a:xfrm>
          <a:prstGeom prst="rect">
            <a:avLst/>
          </a:prstGeom>
          <a:solidFill>
            <a:srgbClr val="0C1268">
              <a:alpha val="9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Identical performance as serial for</a:t>
            </a:r>
          </a:p>
          <a:p>
            <a:pPr algn="ctr"/>
            <a:endParaRPr lang="en-US" sz="3200" dirty="0" smtClean="0">
              <a:latin typeface="Gill Sans Light"/>
              <a:cs typeface="Gill Sans Light"/>
            </a:endParaRP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SGD (convex/</a:t>
            </a:r>
            <a:r>
              <a:rPr lang="en-US" sz="3200" dirty="0" err="1" smtClean="0">
                <a:latin typeface="Gill Sans Light"/>
                <a:cs typeface="Gill Sans Light"/>
              </a:rPr>
              <a:t>nonconvex</a:t>
            </a:r>
            <a:r>
              <a:rPr lang="en-US" sz="3200" dirty="0" smtClean="0">
                <a:latin typeface="Gill Sans Light"/>
                <a:cs typeface="Gill Sans Light"/>
              </a:rPr>
              <a:t>)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SVRG / SAGA (convex/ </a:t>
            </a:r>
            <a:r>
              <a:rPr lang="en-US" sz="3200" dirty="0" err="1" smtClean="0">
                <a:latin typeface="Gill Sans Light"/>
                <a:cs typeface="Gill Sans Light"/>
              </a:rPr>
              <a:t>nonconvex</a:t>
            </a:r>
            <a:r>
              <a:rPr lang="en-US" sz="3200" dirty="0" smtClean="0">
                <a:latin typeface="Gill Sans Light"/>
                <a:cs typeface="Gill Sans Light"/>
              </a:rPr>
              <a:t>)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Weight decay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Matrix Factorization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Word2Vec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Matrix Completion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Dropout + Random </a:t>
            </a:r>
            <a:r>
              <a:rPr lang="en-US" sz="3200" dirty="0" err="1" smtClean="0">
                <a:latin typeface="Gill Sans Light"/>
                <a:cs typeface="Gill Sans Light"/>
              </a:rPr>
              <a:t>coord</a:t>
            </a:r>
            <a:r>
              <a:rPr lang="en-US" sz="3200" dirty="0" smtClean="0">
                <a:latin typeface="Gill Sans Light"/>
                <a:cs typeface="Gill Sans Light"/>
              </a:rPr>
              <a:t>.</a:t>
            </a:r>
          </a:p>
          <a:p>
            <a:pPr algn="ctr"/>
            <a:r>
              <a:rPr lang="en-US" sz="3200" dirty="0">
                <a:latin typeface="Gill Sans Light"/>
                <a:cs typeface="Gill Sans Light"/>
              </a:rPr>
              <a:t>- </a:t>
            </a:r>
            <a:r>
              <a:rPr lang="en-US" sz="3200" dirty="0" smtClean="0">
                <a:latin typeface="Gill Sans Light"/>
                <a:cs typeface="Gill Sans Light"/>
              </a:rPr>
              <a:t>Greedy Clustering</a:t>
            </a:r>
            <a:endParaRPr lang="en-US" sz="3500" dirty="0" smtClean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7728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Fast Connected Components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9441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316927" y="872573"/>
            <a:ext cx="8463313" cy="2302422"/>
            <a:chOff x="1392956" y="847184"/>
            <a:chExt cx="6145341" cy="1519514"/>
          </a:xfrm>
        </p:grpSpPr>
        <p:sp>
          <p:nvSpPr>
            <p:cNvPr id="36" name="Freeform 35"/>
            <p:cNvSpPr/>
            <p:nvPr/>
          </p:nvSpPr>
          <p:spPr>
            <a:xfrm>
              <a:off x="6571055" y="1973869"/>
              <a:ext cx="418258" cy="392829"/>
            </a:xfrm>
            <a:custGeom>
              <a:avLst/>
              <a:gdLst>
                <a:gd name="connsiteX0" fmla="*/ 10893 w 484691"/>
                <a:gd name="connsiteY0" fmla="*/ 199456 h 536235"/>
                <a:gd name="connsiteX1" fmla="*/ 249001 w 484691"/>
                <a:gd name="connsiteY1" fmla="*/ 1009 h 536235"/>
                <a:gd name="connsiteX2" fmla="*/ 460652 w 484691"/>
                <a:gd name="connsiteY2" fmla="*/ 133307 h 536235"/>
                <a:gd name="connsiteX3" fmla="*/ 460652 w 484691"/>
                <a:gd name="connsiteY3" fmla="*/ 371444 h 536235"/>
                <a:gd name="connsiteX4" fmla="*/ 288686 w 484691"/>
                <a:gd name="connsiteY4" fmla="*/ 530202 h 536235"/>
                <a:gd name="connsiteX5" fmla="*/ 143175 w 484691"/>
                <a:gd name="connsiteY5" fmla="*/ 477282 h 536235"/>
                <a:gd name="connsiteX6" fmla="*/ 50578 w 484691"/>
                <a:gd name="connsiteY6" fmla="*/ 239146 h 536235"/>
                <a:gd name="connsiteX7" fmla="*/ 10893 w 484691"/>
                <a:gd name="connsiteY7" fmla="*/ 199456 h 5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4691" h="536235">
                  <a:moveTo>
                    <a:pt x="10893" y="199456"/>
                  </a:moveTo>
                  <a:cubicBezTo>
                    <a:pt x="43963" y="159767"/>
                    <a:pt x="174041" y="12034"/>
                    <a:pt x="249001" y="1009"/>
                  </a:cubicBezTo>
                  <a:cubicBezTo>
                    <a:pt x="323961" y="-10016"/>
                    <a:pt x="425377" y="71568"/>
                    <a:pt x="460652" y="133307"/>
                  </a:cubicBezTo>
                  <a:cubicBezTo>
                    <a:pt x="495927" y="195046"/>
                    <a:pt x="489313" y="305295"/>
                    <a:pt x="460652" y="371444"/>
                  </a:cubicBezTo>
                  <a:cubicBezTo>
                    <a:pt x="431991" y="437593"/>
                    <a:pt x="341599" y="512562"/>
                    <a:pt x="288686" y="530202"/>
                  </a:cubicBezTo>
                  <a:cubicBezTo>
                    <a:pt x="235773" y="547842"/>
                    <a:pt x="182860" y="525791"/>
                    <a:pt x="143175" y="477282"/>
                  </a:cubicBezTo>
                  <a:cubicBezTo>
                    <a:pt x="103490" y="428773"/>
                    <a:pt x="72625" y="289860"/>
                    <a:pt x="50578" y="239146"/>
                  </a:cubicBezTo>
                  <a:cubicBezTo>
                    <a:pt x="28531" y="188432"/>
                    <a:pt x="-22177" y="239145"/>
                    <a:pt x="10893" y="199456"/>
                  </a:cubicBezTo>
                  <a:close/>
                </a:path>
              </a:pathLst>
            </a:custGeom>
            <a:solidFill>
              <a:srgbClr val="5266FF">
                <a:alpha val="17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 36"/>
            <p:cNvSpPr/>
            <p:nvPr/>
          </p:nvSpPr>
          <p:spPr>
            <a:xfrm rot="10800000">
              <a:off x="7019314" y="1332376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1398607" y="1455541"/>
              <a:ext cx="1254851" cy="854684"/>
              <a:chOff x="4038499" y="1979074"/>
              <a:chExt cx="1330052" cy="1091066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8" name="Straight Connector 97"/>
              <p:cNvCxnSpPr>
                <a:stCxn id="87" idx="4"/>
                <a:endCxn id="90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>
                <a:stCxn id="97" idx="2"/>
                <a:endCxn id="87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>
                <a:stCxn id="97" idx="3"/>
                <a:endCxn id="92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>
                <a:stCxn id="93" idx="1"/>
                <a:endCxn id="92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>
                <a:stCxn id="93" idx="7"/>
                <a:endCxn id="95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>
                <a:stCxn id="97" idx="4"/>
                <a:endCxn id="95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>
                <a:stCxn id="89" idx="4"/>
                <a:endCxn id="96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>
                <a:stCxn id="95" idx="6"/>
                <a:endCxn id="89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>
                <a:stCxn id="92" idx="5"/>
                <a:endCxn id="96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>
                <a:stCxn id="90" idx="7"/>
                <a:endCxn id="95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>
                <a:stCxn id="87" idx="5"/>
                <a:endCxn id="95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49813" y="1298492"/>
              <a:ext cx="108103" cy="106828"/>
            </a:xfrm>
            <a:prstGeom prst="rect">
              <a:avLst/>
            </a:prstGeom>
          </p:spPr>
        </p:pic>
        <p:pic>
          <p:nvPicPr>
            <p:cNvPr id="40" name="Picture 39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61765" y="1282782"/>
              <a:ext cx="108103" cy="106828"/>
            </a:xfrm>
            <a:prstGeom prst="rect">
              <a:avLst/>
            </a:prstGeom>
          </p:spPr>
        </p:pic>
        <p:pic>
          <p:nvPicPr>
            <p:cNvPr id="41" name="Picture 40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38957" y="2245597"/>
              <a:ext cx="123014" cy="106828"/>
            </a:xfrm>
            <a:prstGeom prst="rect">
              <a:avLst/>
            </a:prstGeom>
          </p:spPr>
        </p:pic>
        <p:sp>
          <p:nvSpPr>
            <p:cNvPr id="42" name="Down Arrow 41"/>
            <p:cNvSpPr/>
            <p:nvPr/>
          </p:nvSpPr>
          <p:spPr>
            <a:xfrm rot="16200000">
              <a:off x="2698067" y="1453686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pic>
          <p:nvPicPr>
            <p:cNvPr id="43" name="Picture 42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956" y="847184"/>
              <a:ext cx="1260502" cy="176044"/>
            </a:xfrm>
            <a:prstGeom prst="rect">
              <a:avLst/>
            </a:prstGeom>
          </p:spPr>
        </p:pic>
        <p:grpSp>
          <p:nvGrpSpPr>
            <p:cNvPr id="44" name="Group 43"/>
            <p:cNvGrpSpPr/>
            <p:nvPr/>
          </p:nvGrpSpPr>
          <p:grpSpPr>
            <a:xfrm>
              <a:off x="3690338" y="1428051"/>
              <a:ext cx="1155784" cy="854684"/>
              <a:chOff x="4143503" y="1979074"/>
              <a:chExt cx="1225048" cy="1091066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>
                <a:stCxn id="81" idx="2"/>
                <a:endCxn id="74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>
                <a:stCxn id="75" idx="4"/>
                <a:endCxn id="80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5" name="Picture 44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42477" y="1271001"/>
              <a:ext cx="108103" cy="106828"/>
            </a:xfrm>
            <a:prstGeom prst="rect">
              <a:avLst/>
            </a:prstGeom>
          </p:spPr>
        </p:pic>
        <p:pic>
          <p:nvPicPr>
            <p:cNvPr id="46" name="Picture 45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54428" y="1255292"/>
              <a:ext cx="108103" cy="106828"/>
            </a:xfrm>
            <a:prstGeom prst="rect">
              <a:avLst/>
            </a:prstGeom>
          </p:spPr>
        </p:pic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31621" y="2218107"/>
              <a:ext cx="123014" cy="106828"/>
            </a:xfrm>
            <a:prstGeom prst="rect">
              <a:avLst/>
            </a:prstGeom>
          </p:spPr>
        </p:pic>
        <p:sp>
          <p:nvSpPr>
            <p:cNvPr id="48" name="Freeform 47"/>
            <p:cNvSpPr/>
            <p:nvPr/>
          </p:nvSpPr>
          <p:spPr>
            <a:xfrm rot="15705280">
              <a:off x="6299795" y="702823"/>
              <a:ext cx="595288" cy="121186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0000"/>
              </a:srgbClr>
            </a:solidFill>
            <a:ln>
              <a:solidFill>
                <a:srgbClr val="000000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Down Arrow 48"/>
            <p:cNvSpPr/>
            <p:nvPr/>
          </p:nvSpPr>
          <p:spPr>
            <a:xfrm rot="16200000">
              <a:off x="4936818" y="1424311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sp>
          <p:nvSpPr>
            <p:cNvPr id="50" name="Oval 49"/>
            <p:cNvSpPr/>
            <p:nvPr/>
          </p:nvSpPr>
          <p:spPr>
            <a:xfrm>
              <a:off x="6207991" y="13824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7095481" y="1374686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696778" y="2116919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7229628" y="1987305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672081" y="1374686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/>
            <p:cNvCxnSpPr>
              <a:stCxn id="54" idx="2"/>
              <a:endCxn id="50" idx="6"/>
            </p:cNvCxnSpPr>
            <p:nvPr/>
          </p:nvCxnSpPr>
          <p:spPr>
            <a:xfrm flipH="1">
              <a:off x="6342138" y="1430912"/>
              <a:ext cx="329943" cy="77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51" idx="4"/>
              <a:endCxn id="53" idx="1"/>
            </p:cNvCxnSpPr>
            <p:nvPr/>
          </p:nvCxnSpPr>
          <p:spPr>
            <a:xfrm>
              <a:off x="7162555" y="1487137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Picture 56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60130" y="1217636"/>
              <a:ext cx="108103" cy="106828"/>
            </a:xfrm>
            <a:prstGeom prst="rect">
              <a:avLst/>
            </a:prstGeom>
          </p:spPr>
        </p:pic>
        <p:pic>
          <p:nvPicPr>
            <p:cNvPr id="58" name="Picture 57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2082" y="1201927"/>
              <a:ext cx="108103" cy="106828"/>
            </a:xfrm>
            <a:prstGeom prst="rect">
              <a:avLst/>
            </a:prstGeom>
          </p:spPr>
        </p:pic>
        <p:pic>
          <p:nvPicPr>
            <p:cNvPr id="59" name="Picture 58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49274" y="2164742"/>
              <a:ext cx="123014" cy="106828"/>
            </a:xfrm>
            <a:prstGeom prst="rect">
              <a:avLst/>
            </a:prstGeom>
          </p:spPr>
        </p:pic>
        <p:sp>
          <p:nvSpPr>
            <p:cNvPr id="71" name="TextBox 70"/>
            <p:cNvSpPr txBox="1"/>
            <p:nvPr/>
          </p:nvSpPr>
          <p:spPr>
            <a:xfrm>
              <a:off x="2824253" y="1595449"/>
              <a:ext cx="779505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sample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139333" y="1559311"/>
              <a:ext cx="580871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C.C.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109" name="Freeform 108"/>
          <p:cNvSpPr/>
          <p:nvPr/>
        </p:nvSpPr>
        <p:spPr>
          <a:xfrm>
            <a:off x="-28986" y="1626962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0" name="Picture 109" descr="latex-image-1.pdf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2453" y="1213349"/>
            <a:ext cx="456728" cy="307592"/>
          </a:xfrm>
          <a:prstGeom prst="rect">
            <a:avLst/>
          </a:prstGeom>
        </p:spPr>
      </p:pic>
      <p:sp>
        <p:nvSpPr>
          <p:cNvPr id="111" name="Rectangle 110"/>
          <p:cNvSpPr/>
          <p:nvPr/>
        </p:nvSpPr>
        <p:spPr>
          <a:xfrm>
            <a:off x="1021982" y="4709074"/>
            <a:ext cx="7254857" cy="1781064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If you have the conflict graph CC is easy… O(Sampled Edges)</a:t>
            </a:r>
          </a:p>
          <a:p>
            <a:pPr algn="ctr"/>
            <a:endParaRPr lang="en-US" sz="2000" dirty="0" smtClean="0">
              <a:latin typeface="Gill Sans Light"/>
              <a:cs typeface="Gill Sans Light"/>
            </a:endParaRPr>
          </a:p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Building the conflict graph requires n^2 time…</a:t>
            </a:r>
          </a:p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No, thanks.</a:t>
            </a:r>
            <a:endParaRPr lang="en-US" sz="2000" dirty="0">
              <a:latin typeface="Gill Sans Light"/>
              <a:cs typeface="Gill Sans Light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58162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5237157" y="1489040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5239797" y="2223040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230907" y="305328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408501" y="1170940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408501" y="158247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408501" y="1994017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408370" y="2405555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408370" y="2817093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408370" y="3229670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5525715" y="1376709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5525715" y="1634705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5519465" y="3022862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5519465" y="3198946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0825" y="1451093"/>
            <a:ext cx="257810" cy="30226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9584" y="2175299"/>
            <a:ext cx="257810" cy="30226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0694" y="2993177"/>
            <a:ext cx="293370" cy="302260"/>
          </a:xfrm>
          <a:prstGeom prst="rect">
            <a:avLst/>
          </a:prstGeom>
        </p:spPr>
      </p:pic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5519596" y="1788247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5519596" y="2199786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68967" y="5324121"/>
            <a:ext cx="856636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Gill Sans Light"/>
                <a:cs typeface="Gill Sans Light"/>
              </a:rPr>
              <a:t>Sample on the Bipartite, not on the Conflict Graphs</a:t>
            </a:r>
            <a:endParaRPr lang="en-US" sz="3200" dirty="0">
              <a:latin typeface="Gill Sans Light"/>
              <a:cs typeface="Gill Sans Light"/>
            </a:endParaRPr>
          </a:p>
        </p:txBody>
      </p:sp>
      <p:grpSp>
        <p:nvGrpSpPr>
          <p:cNvPr id="87" name="Group 86"/>
          <p:cNvGrpSpPr>
            <a:grpSpLocks noChangeAspect="1"/>
          </p:cNvGrpSpPr>
          <p:nvPr/>
        </p:nvGrpSpPr>
        <p:grpSpPr>
          <a:xfrm>
            <a:off x="368967" y="1368489"/>
            <a:ext cx="1968751" cy="2450404"/>
            <a:chOff x="1392672" y="880790"/>
            <a:chExt cx="2710176" cy="3625685"/>
          </a:xfrm>
        </p:grpSpPr>
        <p:sp>
          <p:nvSpPr>
            <p:cNvPr id="88" name="Oval 87"/>
            <p:cNvSpPr/>
            <p:nvPr/>
          </p:nvSpPr>
          <p:spPr>
            <a:xfrm>
              <a:off x="1719004" y="1198890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1712885" y="1932890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1712885" y="3918548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890348" y="880790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3890348" y="1292328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3890348" y="1703867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3890348" y="3270822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890348" y="3682360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3890348" y="4094937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Arrow Connector 96"/>
            <p:cNvCxnSpPr>
              <a:stCxn id="88" idx="6"/>
              <a:endCxn id="91" idx="1"/>
            </p:cNvCxnSpPr>
            <p:nvPr/>
          </p:nvCxnSpPr>
          <p:spPr>
            <a:xfrm flipV="1">
              <a:off x="2007562" y="1086559"/>
              <a:ext cx="1882786" cy="257996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8" idx="6"/>
              <a:endCxn id="92" idx="1"/>
            </p:cNvCxnSpPr>
            <p:nvPr/>
          </p:nvCxnSpPr>
          <p:spPr>
            <a:xfrm>
              <a:off x="2007562" y="1344555"/>
              <a:ext cx="1882786" cy="153542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88" idx="6"/>
              <a:endCxn id="93" idx="1"/>
            </p:cNvCxnSpPr>
            <p:nvPr/>
          </p:nvCxnSpPr>
          <p:spPr>
            <a:xfrm>
              <a:off x="2007562" y="1344555"/>
              <a:ext cx="1882786" cy="565081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89" idx="6"/>
              <a:endCxn id="92" idx="1"/>
            </p:cNvCxnSpPr>
            <p:nvPr/>
          </p:nvCxnSpPr>
          <p:spPr>
            <a:xfrm flipV="1">
              <a:off x="2001443" y="1498097"/>
              <a:ext cx="1888905" cy="580458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9" idx="6"/>
              <a:endCxn id="94" idx="1"/>
            </p:cNvCxnSpPr>
            <p:nvPr/>
          </p:nvCxnSpPr>
          <p:spPr>
            <a:xfrm>
              <a:off x="2001443" y="2078555"/>
              <a:ext cx="1888905" cy="1398036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>
              <a:stCxn id="89" idx="6"/>
            </p:cNvCxnSpPr>
            <p:nvPr/>
          </p:nvCxnSpPr>
          <p:spPr>
            <a:xfrm>
              <a:off x="2001443" y="2078555"/>
              <a:ext cx="1888905" cy="487721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>
              <a:stCxn id="90" idx="6"/>
            </p:cNvCxnSpPr>
            <p:nvPr/>
          </p:nvCxnSpPr>
          <p:spPr>
            <a:xfrm flipV="1">
              <a:off x="2001443" y="2649539"/>
              <a:ext cx="1888905" cy="1414674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>
              <a:stCxn id="90" idx="6"/>
              <a:endCxn id="95" idx="1"/>
            </p:cNvCxnSpPr>
            <p:nvPr/>
          </p:nvCxnSpPr>
          <p:spPr>
            <a:xfrm flipV="1">
              <a:off x="2001443" y="3888129"/>
              <a:ext cx="1888905" cy="176084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90" idx="6"/>
              <a:endCxn id="96" idx="1"/>
            </p:cNvCxnSpPr>
            <p:nvPr/>
          </p:nvCxnSpPr>
          <p:spPr>
            <a:xfrm>
              <a:off x="2001443" y="4064213"/>
              <a:ext cx="1888905" cy="236493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>
              <a:off x="1870434" y="2749903"/>
              <a:ext cx="0" cy="669687"/>
            </a:xfrm>
            <a:prstGeom prst="line">
              <a:avLst/>
            </a:prstGeom>
            <a:solidFill>
              <a:schemeClr val="tx1"/>
            </a:solidFill>
            <a:ln w="28575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7" name="Picture 106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672" y="1160943"/>
              <a:ext cx="257810" cy="302260"/>
            </a:xfrm>
            <a:prstGeom prst="rect">
              <a:avLst/>
            </a:prstGeom>
          </p:spPr>
        </p:pic>
        <p:pic>
          <p:nvPicPr>
            <p:cNvPr id="108" name="Picture 107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672" y="1885149"/>
              <a:ext cx="257810" cy="302260"/>
            </a:xfrm>
            <a:prstGeom prst="rect">
              <a:avLst/>
            </a:prstGeom>
          </p:spPr>
        </p:pic>
        <p:pic>
          <p:nvPicPr>
            <p:cNvPr id="109" name="Picture 108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672" y="3858444"/>
              <a:ext cx="293370" cy="302260"/>
            </a:xfrm>
            <a:prstGeom prst="rect">
              <a:avLst/>
            </a:prstGeom>
          </p:spPr>
        </p:pic>
        <p:cxnSp>
          <p:nvCxnSpPr>
            <p:cNvPr id="113" name="Straight Connector 112"/>
            <p:cNvCxnSpPr/>
            <p:nvPr/>
          </p:nvCxnSpPr>
          <p:spPr>
            <a:xfrm>
              <a:off x="3993523" y="2393879"/>
              <a:ext cx="0" cy="669687"/>
            </a:xfrm>
            <a:prstGeom prst="line">
              <a:avLst/>
            </a:prstGeom>
            <a:solidFill>
              <a:schemeClr val="tx1"/>
            </a:solidFill>
            <a:ln w="28575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ight Arrow 1"/>
          <p:cNvSpPr/>
          <p:nvPr/>
        </p:nvSpPr>
        <p:spPr>
          <a:xfrm>
            <a:off x="2900011" y="1826174"/>
            <a:ext cx="1774907" cy="1197083"/>
          </a:xfrm>
          <a:prstGeom prst="rightArrow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 n/</a:t>
            </a:r>
            <a:r>
              <a:rPr lang="el-GR" dirty="0" smtClean="0"/>
              <a:t>Δ</a:t>
            </a:r>
            <a:r>
              <a:rPr lang="en-US" dirty="0" smtClean="0"/>
              <a:t> left vertices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790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3286281" y="1456030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3286281" y="1714026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3280031" y="3102183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3280031" y="3278267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71391" y="1530414"/>
            <a:ext cx="257810" cy="30226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0150" y="2254620"/>
            <a:ext cx="257810" cy="30226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71260" y="3072498"/>
            <a:ext cx="293370" cy="302260"/>
          </a:xfrm>
          <a:prstGeom prst="rect">
            <a:avLst/>
          </a:prstGeom>
        </p:spPr>
      </p:pic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3280162" y="1867568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3280162" y="2279107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88922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3286281" y="1456030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3286281" y="1714026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3280031" y="3102183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3280031" y="3278267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3280162" y="1867568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3280162" y="2279107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45818" y="1933029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64265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56197" y="1648008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06156" y="211554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56115" y="2938620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77932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0763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3286281" y="1456030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3286281" y="1714026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3280031" y="3102183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3280031" y="3278267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3280162" y="1867568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3280162" y="2279107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06156" y="138369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45818" y="1933029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64265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56197" y="1648008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06156" y="211554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56115" y="2938620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4339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211"/>
            <a:ext cx="9144000" cy="1470025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6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119" b="45594" l="52949" r="100000">
                        <a14:foregroundMark x1="58716" y1="37165" x2="58716" y2="37165"/>
                        <a14:foregroundMark x1="97772" y1="44636" x2="97772" y2="44636"/>
                        <a14:foregroundMark x1="62123" y1="35249" x2="62123" y2="35249"/>
                        <a14:foregroundMark x1="68021" y1="40805" x2="68021" y2="40805"/>
                        <a14:foregroundMark x1="72608" y1="37931" x2="72608" y2="37931"/>
                        <a14:foregroundMark x1="61337" y1="41954" x2="61337" y2="41954"/>
                      </a14:backgroundRemoval>
                    </a14:imgEffect>
                  </a14:imgLayer>
                </a14:imgProps>
              </a:ext>
            </a:extLst>
          </a:blip>
          <a:srcRect l="52784" t="29048" r="-610" b="53876"/>
          <a:stretch/>
        </p:blipFill>
        <p:spPr>
          <a:xfrm>
            <a:off x="1883829" y="3652844"/>
            <a:ext cx="5724147" cy="1536054"/>
          </a:xfrm>
          <a:prstGeom prst="rect">
            <a:avLst/>
          </a:prstGeom>
        </p:spPr>
      </p:pic>
      <p:sp>
        <p:nvSpPr>
          <p:cNvPr id="37" name="Rounded Rectangle 36"/>
          <p:cNvSpPr/>
          <p:nvPr/>
        </p:nvSpPr>
        <p:spPr>
          <a:xfrm>
            <a:off x="0" y="1327011"/>
            <a:ext cx="9181480" cy="696666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Single Machine, Multi-core</a:t>
            </a:r>
            <a:endParaRPr lang="en-US" sz="36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36447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058284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3286281" y="1456030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3286281" y="1714026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3280031" y="3102183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3280031" y="3278267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3280162" y="1867568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3280162" y="2279107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06156" y="138369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45818" y="1933029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64265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56197" y="1648008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06156" y="211554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56115" y="2938620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989828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7688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2543285" y="1322527"/>
            <a:ext cx="1006847" cy="1530006"/>
          </a:xfrm>
          <a:custGeom>
            <a:avLst/>
            <a:gdLst>
              <a:gd name="connsiteX0" fmla="*/ 22991 w 1006847"/>
              <a:gd name="connsiteY0" fmla="*/ 902163 h 1530006"/>
              <a:gd name="connsiteX1" fmla="*/ 84301 w 1006847"/>
              <a:gd name="connsiteY1" fmla="*/ 157680 h 1530006"/>
              <a:gd name="connsiteX2" fmla="*/ 662370 w 1006847"/>
              <a:gd name="connsiteY2" fmla="*/ 26301 h 1530006"/>
              <a:gd name="connsiteX3" fmla="*/ 968922 w 1006847"/>
              <a:gd name="connsiteY3" fmla="*/ 525542 h 1530006"/>
              <a:gd name="connsiteX4" fmla="*/ 925129 w 1006847"/>
              <a:gd name="connsiteY4" fmla="*/ 1340094 h 1530006"/>
              <a:gd name="connsiteX5" fmla="*/ 276991 w 1006847"/>
              <a:gd name="connsiteY5" fmla="*/ 1497749 h 1530006"/>
              <a:gd name="connsiteX6" fmla="*/ 22991 w 1006847"/>
              <a:gd name="connsiteY6" fmla="*/ 902163 h 153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6847" h="1530006">
                <a:moveTo>
                  <a:pt x="22991" y="902163"/>
                </a:moveTo>
                <a:cubicBezTo>
                  <a:pt x="-9124" y="678818"/>
                  <a:pt x="-22262" y="303657"/>
                  <a:pt x="84301" y="157680"/>
                </a:cubicBezTo>
                <a:cubicBezTo>
                  <a:pt x="190864" y="11703"/>
                  <a:pt x="514933" y="-35009"/>
                  <a:pt x="662370" y="26301"/>
                </a:cubicBezTo>
                <a:cubicBezTo>
                  <a:pt x="809807" y="87611"/>
                  <a:pt x="925129" y="306577"/>
                  <a:pt x="968922" y="525542"/>
                </a:cubicBezTo>
                <a:cubicBezTo>
                  <a:pt x="1012715" y="744507"/>
                  <a:pt x="1040451" y="1178060"/>
                  <a:pt x="925129" y="1340094"/>
                </a:cubicBezTo>
                <a:cubicBezTo>
                  <a:pt x="809807" y="1502128"/>
                  <a:pt x="428807" y="1578036"/>
                  <a:pt x="276991" y="1497749"/>
                </a:cubicBezTo>
                <a:cubicBezTo>
                  <a:pt x="125175" y="1417462"/>
                  <a:pt x="55106" y="1125508"/>
                  <a:pt x="22991" y="90216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2601221" y="2970541"/>
            <a:ext cx="841833" cy="678194"/>
          </a:xfrm>
          <a:custGeom>
            <a:avLst/>
            <a:gdLst>
              <a:gd name="connsiteX0" fmla="*/ 89 w 841833"/>
              <a:gd name="connsiteY0" fmla="*/ 454080 h 678194"/>
              <a:gd name="connsiteX1" fmla="*/ 280365 w 841833"/>
              <a:gd name="connsiteY1" fmla="*/ 7390 h 678194"/>
              <a:gd name="connsiteX2" fmla="*/ 832158 w 841833"/>
              <a:gd name="connsiteY2" fmla="*/ 208838 h 678194"/>
              <a:gd name="connsiteX3" fmla="*/ 604434 w 841833"/>
              <a:gd name="connsiteY3" fmla="*/ 638011 h 678194"/>
              <a:gd name="connsiteX4" fmla="*/ 254089 w 841833"/>
              <a:gd name="connsiteY4" fmla="*/ 638011 h 678194"/>
              <a:gd name="connsiteX5" fmla="*/ 89 w 841833"/>
              <a:gd name="connsiteY5" fmla="*/ 454080 h 678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1833" h="678194">
                <a:moveTo>
                  <a:pt x="89" y="454080"/>
                </a:moveTo>
                <a:cubicBezTo>
                  <a:pt x="4468" y="348977"/>
                  <a:pt x="141687" y="48264"/>
                  <a:pt x="280365" y="7390"/>
                </a:cubicBezTo>
                <a:cubicBezTo>
                  <a:pt x="419043" y="-33484"/>
                  <a:pt x="778147" y="103735"/>
                  <a:pt x="832158" y="208838"/>
                </a:cubicBezTo>
                <a:cubicBezTo>
                  <a:pt x="886169" y="313941"/>
                  <a:pt x="700779" y="566482"/>
                  <a:pt x="604434" y="638011"/>
                </a:cubicBezTo>
                <a:cubicBezTo>
                  <a:pt x="508089" y="709540"/>
                  <a:pt x="354813" y="670126"/>
                  <a:pt x="254089" y="638011"/>
                </a:cubicBezTo>
                <a:cubicBezTo>
                  <a:pt x="153365" y="605896"/>
                  <a:pt x="-4290" y="559183"/>
                  <a:pt x="89" y="45408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655" y="5855952"/>
            <a:ext cx="2321775" cy="464355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48877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2543285" y="1322527"/>
            <a:ext cx="1006847" cy="1530006"/>
          </a:xfrm>
          <a:custGeom>
            <a:avLst/>
            <a:gdLst>
              <a:gd name="connsiteX0" fmla="*/ 22991 w 1006847"/>
              <a:gd name="connsiteY0" fmla="*/ 902163 h 1530006"/>
              <a:gd name="connsiteX1" fmla="*/ 84301 w 1006847"/>
              <a:gd name="connsiteY1" fmla="*/ 157680 h 1530006"/>
              <a:gd name="connsiteX2" fmla="*/ 662370 w 1006847"/>
              <a:gd name="connsiteY2" fmla="*/ 26301 h 1530006"/>
              <a:gd name="connsiteX3" fmla="*/ 968922 w 1006847"/>
              <a:gd name="connsiteY3" fmla="*/ 525542 h 1530006"/>
              <a:gd name="connsiteX4" fmla="*/ 925129 w 1006847"/>
              <a:gd name="connsiteY4" fmla="*/ 1340094 h 1530006"/>
              <a:gd name="connsiteX5" fmla="*/ 276991 w 1006847"/>
              <a:gd name="connsiteY5" fmla="*/ 1497749 h 1530006"/>
              <a:gd name="connsiteX6" fmla="*/ 22991 w 1006847"/>
              <a:gd name="connsiteY6" fmla="*/ 902163 h 153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6847" h="1530006">
                <a:moveTo>
                  <a:pt x="22991" y="902163"/>
                </a:moveTo>
                <a:cubicBezTo>
                  <a:pt x="-9124" y="678818"/>
                  <a:pt x="-22262" y="303657"/>
                  <a:pt x="84301" y="157680"/>
                </a:cubicBezTo>
                <a:cubicBezTo>
                  <a:pt x="190864" y="11703"/>
                  <a:pt x="514933" y="-35009"/>
                  <a:pt x="662370" y="26301"/>
                </a:cubicBezTo>
                <a:cubicBezTo>
                  <a:pt x="809807" y="87611"/>
                  <a:pt x="925129" y="306577"/>
                  <a:pt x="968922" y="525542"/>
                </a:cubicBezTo>
                <a:cubicBezTo>
                  <a:pt x="1012715" y="744507"/>
                  <a:pt x="1040451" y="1178060"/>
                  <a:pt x="925129" y="1340094"/>
                </a:cubicBezTo>
                <a:cubicBezTo>
                  <a:pt x="809807" y="1502128"/>
                  <a:pt x="428807" y="1578036"/>
                  <a:pt x="276991" y="1497749"/>
                </a:cubicBezTo>
                <a:cubicBezTo>
                  <a:pt x="125175" y="1417462"/>
                  <a:pt x="55106" y="1125508"/>
                  <a:pt x="22991" y="90216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2601221" y="2970541"/>
            <a:ext cx="841833" cy="678194"/>
          </a:xfrm>
          <a:custGeom>
            <a:avLst/>
            <a:gdLst>
              <a:gd name="connsiteX0" fmla="*/ 89 w 841833"/>
              <a:gd name="connsiteY0" fmla="*/ 454080 h 678194"/>
              <a:gd name="connsiteX1" fmla="*/ 280365 w 841833"/>
              <a:gd name="connsiteY1" fmla="*/ 7390 h 678194"/>
              <a:gd name="connsiteX2" fmla="*/ 832158 w 841833"/>
              <a:gd name="connsiteY2" fmla="*/ 208838 h 678194"/>
              <a:gd name="connsiteX3" fmla="*/ 604434 w 841833"/>
              <a:gd name="connsiteY3" fmla="*/ 638011 h 678194"/>
              <a:gd name="connsiteX4" fmla="*/ 254089 w 841833"/>
              <a:gd name="connsiteY4" fmla="*/ 638011 h 678194"/>
              <a:gd name="connsiteX5" fmla="*/ 89 w 841833"/>
              <a:gd name="connsiteY5" fmla="*/ 454080 h 678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1833" h="678194">
                <a:moveTo>
                  <a:pt x="89" y="454080"/>
                </a:moveTo>
                <a:cubicBezTo>
                  <a:pt x="4468" y="348977"/>
                  <a:pt x="141687" y="48264"/>
                  <a:pt x="280365" y="7390"/>
                </a:cubicBezTo>
                <a:cubicBezTo>
                  <a:pt x="419043" y="-33484"/>
                  <a:pt x="778147" y="103735"/>
                  <a:pt x="832158" y="208838"/>
                </a:cubicBezTo>
                <a:cubicBezTo>
                  <a:pt x="886169" y="313941"/>
                  <a:pt x="700779" y="566482"/>
                  <a:pt x="604434" y="638011"/>
                </a:cubicBezTo>
                <a:cubicBezTo>
                  <a:pt x="508089" y="709540"/>
                  <a:pt x="354813" y="670126"/>
                  <a:pt x="254089" y="638011"/>
                </a:cubicBezTo>
                <a:cubicBezTo>
                  <a:pt x="153365" y="605896"/>
                  <a:pt x="-4290" y="559183"/>
                  <a:pt x="89" y="45408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655" y="5855952"/>
            <a:ext cx="2321775" cy="4643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386" y="4829037"/>
            <a:ext cx="1968166" cy="77183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-153716" y="4884865"/>
            <a:ext cx="71186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Cost = </a:t>
            </a:r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94103" y="5617425"/>
            <a:ext cx="71186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Same assumptions as main theorem</a:t>
            </a:r>
            <a:endParaRPr lang="en-US" sz="2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0167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Proof of “</a:t>
            </a:r>
            <a:r>
              <a:rPr lang="en-US" sz="5000" dirty="0">
                <a:latin typeface="Gill Sans Light"/>
                <a:cs typeface="Gill Sans Light"/>
              </a:rPr>
              <a:t>T</a:t>
            </a:r>
            <a:r>
              <a:rPr lang="en-US" sz="5000" dirty="0" smtClean="0">
                <a:latin typeface="Gill Sans Light"/>
                <a:cs typeface="Gill Sans Light"/>
              </a:rPr>
              <a:t>he Theorem”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112405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2406621" y="181212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3347297" y="180218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01617" y="258423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2572999" y="2275209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924700" y="2749697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3158407" y="2278172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3489483" y="258423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2898523" y="180218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2372710" y="1955676"/>
            <a:ext cx="105004" cy="6285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2548807" y="1873959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3"/>
            <a:endCxn id="63" idx="0"/>
          </p:cNvCxnSpPr>
          <p:nvPr/>
        </p:nvCxnSpPr>
        <p:spPr>
          <a:xfrm flipH="1">
            <a:off x="2644092" y="1924712"/>
            <a:ext cx="275254" cy="350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64" idx="1"/>
            <a:endCxn id="63" idx="5"/>
          </p:cNvCxnSpPr>
          <p:nvPr/>
        </p:nvCxnSpPr>
        <p:spPr>
          <a:xfrm flipH="1" flipV="1">
            <a:off x="2694362" y="2397738"/>
            <a:ext cx="251161" cy="3729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64" idx="7"/>
            <a:endCxn id="65" idx="3"/>
          </p:cNvCxnSpPr>
          <p:nvPr/>
        </p:nvCxnSpPr>
        <p:spPr>
          <a:xfrm flipV="1">
            <a:off x="3046063" y="2400701"/>
            <a:ext cx="133167" cy="3700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4"/>
            <a:endCxn id="65" idx="1"/>
          </p:cNvCxnSpPr>
          <p:nvPr/>
        </p:nvCxnSpPr>
        <p:spPr>
          <a:xfrm>
            <a:off x="2969616" y="1945735"/>
            <a:ext cx="209614" cy="3534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3418390" y="1945735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65" idx="6"/>
            <a:endCxn id="61" idx="3"/>
          </p:cNvCxnSpPr>
          <p:nvPr/>
        </p:nvCxnSpPr>
        <p:spPr>
          <a:xfrm flipV="1">
            <a:off x="3300593" y="1924712"/>
            <a:ext cx="67527" cy="4252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63" idx="5"/>
            <a:endCxn id="66" idx="2"/>
          </p:cNvCxnSpPr>
          <p:nvPr/>
        </p:nvCxnSpPr>
        <p:spPr>
          <a:xfrm>
            <a:off x="2694362" y="2397738"/>
            <a:ext cx="795121" cy="258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62" idx="7"/>
            <a:endCxn id="65" idx="3"/>
          </p:cNvCxnSpPr>
          <p:nvPr/>
        </p:nvCxnSpPr>
        <p:spPr>
          <a:xfrm flipV="1">
            <a:off x="2422980" y="2400701"/>
            <a:ext cx="756250" cy="204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2527984" y="1934653"/>
            <a:ext cx="651246" cy="36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719273" y="3418782"/>
            <a:ext cx="7605498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u="sng" dirty="0" smtClean="0">
                <a:latin typeface="Gill Sans Light"/>
                <a:cs typeface="Gill Sans Light"/>
              </a:rPr>
              <a:t>Lemma:</a:t>
            </a:r>
            <a:endParaRPr lang="el-GR" sz="2500" u="sng" dirty="0" smtClean="0">
              <a:latin typeface="Gill Sans Light"/>
              <a:cs typeface="Gill Sans Light"/>
            </a:endParaRPr>
          </a:p>
          <a:p>
            <a:r>
              <a:rPr lang="en-US" sz="2500" dirty="0">
                <a:latin typeface="Gill Sans Light"/>
                <a:cs typeface="Gill Sans Light"/>
              </a:rPr>
              <a:t>A</a:t>
            </a:r>
            <a:r>
              <a:rPr lang="en-US" sz="2500" dirty="0" smtClean="0">
                <a:latin typeface="Gill Sans Light"/>
                <a:cs typeface="Gill Sans Light"/>
              </a:rPr>
              <a:t>ctivate each vertex with probability 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p = (1-</a:t>
            </a:r>
            <a:r>
              <a:rPr lang="el-GR" sz="2500" dirty="0" smtClean="0">
                <a:latin typeface="Gill Sans Light"/>
                <a:cs typeface="Gill Sans Light"/>
              </a:rPr>
              <a:t>ε)</a:t>
            </a:r>
            <a:r>
              <a:rPr lang="en-US" sz="2500" dirty="0" smtClean="0">
                <a:latin typeface="Gill Sans Light"/>
                <a:cs typeface="Gill Sans Light"/>
              </a:rPr>
              <a:t> /</a:t>
            </a:r>
            <a:r>
              <a:rPr lang="el-GR" sz="2500" dirty="0" smtClean="0">
                <a:latin typeface="Gill Sans Light"/>
                <a:cs typeface="Gill Sans Light"/>
              </a:rPr>
              <a:t>Δ</a:t>
            </a:r>
          </a:p>
          <a:p>
            <a:endParaRPr lang="en-US" sz="2500" dirty="0" smtClean="0">
              <a:latin typeface="Gill Sans Light"/>
              <a:cs typeface="Gill Sans Light"/>
            </a:endParaRPr>
          </a:p>
          <a:p>
            <a:r>
              <a:rPr lang="en-US" sz="2500" dirty="0" smtClean="0">
                <a:latin typeface="Gill Sans Light"/>
                <a:cs typeface="Gill Sans Light"/>
              </a:rPr>
              <a:t>Then, the induced </a:t>
            </a:r>
            <a:r>
              <a:rPr lang="en-US" sz="2500" dirty="0" err="1" smtClean="0">
                <a:latin typeface="Gill Sans Light"/>
                <a:cs typeface="Gill Sans Light"/>
              </a:rPr>
              <a:t>subgraph</a:t>
            </a:r>
            <a:r>
              <a:rPr lang="en-US" sz="2500" dirty="0" smtClean="0">
                <a:latin typeface="Gill Sans Light"/>
                <a:cs typeface="Gill Sans Light"/>
              </a:rPr>
              <a:t> shatters, 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and the largest connected component has size</a:t>
            </a:r>
            <a:endParaRPr lang="en-US" sz="2500" dirty="0">
              <a:latin typeface="Gill Sans Light"/>
              <a:cs typeface="Gill Sans Light"/>
            </a:endParaRPr>
          </a:p>
          <a:p>
            <a:endParaRPr lang="en-US" sz="2500" dirty="0" smtClean="0">
              <a:latin typeface="Gill Sans Light"/>
              <a:cs typeface="Gill Sans Light"/>
            </a:endParaRPr>
          </a:p>
          <a:p>
            <a:endParaRPr lang="en-US" sz="2500" dirty="0" smtClean="0">
              <a:latin typeface="Gill Sans Light"/>
              <a:cs typeface="Gill Sans Light"/>
            </a:endParaRPr>
          </a:p>
          <a:p>
            <a:endParaRPr lang="en-US" sz="2500" dirty="0" smtClean="0">
              <a:latin typeface="Gill Sans Light"/>
              <a:cs typeface="Gill Sans Light"/>
            </a:endParaRPr>
          </a:p>
        </p:txBody>
      </p:sp>
      <p:sp>
        <p:nvSpPr>
          <p:cNvPr id="78" name="Freeform 77"/>
          <p:cNvSpPr/>
          <p:nvPr/>
        </p:nvSpPr>
        <p:spPr>
          <a:xfrm>
            <a:off x="2046754" y="1503118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6970" y="1195526"/>
            <a:ext cx="456728" cy="307592"/>
          </a:xfrm>
          <a:prstGeom prst="rect">
            <a:avLst/>
          </a:prstGeom>
        </p:spPr>
      </p:pic>
      <p:sp>
        <p:nvSpPr>
          <p:cNvPr id="117" name="Down Arrow 116"/>
          <p:cNvSpPr/>
          <p:nvPr/>
        </p:nvSpPr>
        <p:spPr>
          <a:xfrm rot="16200000">
            <a:off x="3553329" y="1873349"/>
            <a:ext cx="1917692" cy="562045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</a:t>
            </a:r>
            <a:endParaRPr lang="en-US" dirty="0"/>
          </a:p>
        </p:txBody>
      </p:sp>
      <p:sp>
        <p:nvSpPr>
          <p:cNvPr id="118" name="Oval 117"/>
          <p:cNvSpPr/>
          <p:nvPr/>
        </p:nvSpPr>
        <p:spPr>
          <a:xfrm>
            <a:off x="5357949" y="172727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6298625" y="17173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5876028" y="2664847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6440811" y="249938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5849851" y="17173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stCxn id="125" idx="2"/>
            <a:endCxn id="118" idx="6"/>
          </p:cNvCxnSpPr>
          <p:nvPr/>
        </p:nvCxnSpPr>
        <p:spPr>
          <a:xfrm flipH="1">
            <a:off x="5500135" y="1789109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>
            <a:stCxn id="119" idx="4"/>
            <a:endCxn id="124" idx="1"/>
          </p:cNvCxnSpPr>
          <p:nvPr/>
        </p:nvCxnSpPr>
        <p:spPr>
          <a:xfrm>
            <a:off x="6369718" y="1860885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4" name="Picture 8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7935" y="5818503"/>
            <a:ext cx="1096311" cy="600941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Theorem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480861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DFS 101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43153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168483" y="1685435"/>
            <a:ext cx="3028936" cy="2227099"/>
            <a:chOff x="3168483" y="1685435"/>
            <a:chExt cx="3028936" cy="2227099"/>
          </a:xfrm>
        </p:grpSpPr>
        <p:sp>
          <p:nvSpPr>
            <p:cNvPr id="60" name="Oval 59"/>
            <p:cNvSpPr/>
            <p:nvPr/>
          </p:nvSpPr>
          <p:spPr>
            <a:xfrm>
              <a:off x="3407609" y="170935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5549817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168483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5119656" y="283071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5873618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4527821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/>
            <p:cNvCxnSpPr>
              <a:stCxn id="60" idx="4"/>
              <a:endCxn id="62" idx="0"/>
            </p:cNvCxnSpPr>
            <p:nvPr/>
          </p:nvCxnSpPr>
          <p:spPr>
            <a:xfrm flipH="1">
              <a:off x="3330384" y="2054755"/>
              <a:ext cx="239126" cy="15123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7" idx="2"/>
              <a:endCxn id="60" idx="6"/>
            </p:cNvCxnSpPr>
            <p:nvPr/>
          </p:nvCxnSpPr>
          <p:spPr>
            <a:xfrm flipH="1">
              <a:off x="3731410" y="1858135"/>
              <a:ext cx="796411" cy="2391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61" idx="4"/>
              <a:endCxn id="66" idx="1"/>
            </p:cNvCxnSpPr>
            <p:nvPr/>
          </p:nvCxnSpPr>
          <p:spPr>
            <a:xfrm>
              <a:off x="5711717" y="2030836"/>
              <a:ext cx="209321" cy="15868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60" idx="5"/>
              <a:endCxn id="65" idx="1"/>
            </p:cNvCxnSpPr>
            <p:nvPr/>
          </p:nvCxnSpPr>
          <p:spPr>
            <a:xfrm>
              <a:off x="3683990" y="2004172"/>
              <a:ext cx="1483087" cy="8771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978836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68483" y="1685435"/>
            <a:ext cx="3028936" cy="2227099"/>
            <a:chOff x="3168483" y="1685435"/>
            <a:chExt cx="3028936" cy="2227099"/>
          </a:xfrm>
        </p:grpSpPr>
        <p:sp>
          <p:nvSpPr>
            <p:cNvPr id="60" name="Oval 59"/>
            <p:cNvSpPr/>
            <p:nvPr/>
          </p:nvSpPr>
          <p:spPr>
            <a:xfrm>
              <a:off x="3407609" y="170935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5549817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168483" y="3567133"/>
              <a:ext cx="323801" cy="345401"/>
            </a:xfrm>
            <a:prstGeom prst="ellipse">
              <a:avLst/>
            </a:prstGeom>
            <a:solidFill>
              <a:srgbClr val="CA275B"/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5119656" y="283071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5873618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4527821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/>
            <p:cNvCxnSpPr>
              <a:stCxn id="60" idx="4"/>
              <a:endCxn id="62" idx="0"/>
            </p:cNvCxnSpPr>
            <p:nvPr/>
          </p:nvCxnSpPr>
          <p:spPr>
            <a:xfrm flipH="1">
              <a:off x="3330384" y="2054755"/>
              <a:ext cx="239126" cy="15123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7" idx="2"/>
              <a:endCxn id="60" idx="6"/>
            </p:cNvCxnSpPr>
            <p:nvPr/>
          </p:nvCxnSpPr>
          <p:spPr>
            <a:xfrm flipH="1">
              <a:off x="3731410" y="1858135"/>
              <a:ext cx="796411" cy="2391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61" idx="4"/>
              <a:endCxn id="66" idx="1"/>
            </p:cNvCxnSpPr>
            <p:nvPr/>
          </p:nvCxnSpPr>
          <p:spPr>
            <a:xfrm>
              <a:off x="5711717" y="2030836"/>
              <a:ext cx="209321" cy="15868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60" idx="5"/>
              <a:endCxn id="65" idx="1"/>
            </p:cNvCxnSpPr>
            <p:nvPr/>
          </p:nvCxnSpPr>
          <p:spPr>
            <a:xfrm>
              <a:off x="3683990" y="2004172"/>
              <a:ext cx="1483087" cy="8771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066532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211"/>
            <a:ext cx="9144000" cy="1470025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6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0" y="1327011"/>
            <a:ext cx="9181480" cy="696666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rgbClr val="FFFFFF"/>
                </a:solidFill>
                <a:latin typeface="Gill Sans Light"/>
                <a:cs typeface="Gill Sans Light"/>
              </a:rPr>
              <a:t>(Maximally) Asynchronous</a:t>
            </a:r>
            <a:endParaRPr lang="en-US" sz="3600" dirty="0" smtClean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82171" y="2667738"/>
            <a:ext cx="2210624" cy="630646"/>
            <a:chOff x="516129" y="2612620"/>
            <a:chExt cx="2210624" cy="63064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6107" y="2612620"/>
              <a:ext cx="630646" cy="63064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16129" y="2704805"/>
              <a:ext cx="1553718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Processor 1</a:t>
              </a:r>
              <a:endParaRPr lang="en-US" sz="23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082171" y="3594709"/>
            <a:ext cx="2210624" cy="630646"/>
            <a:chOff x="516129" y="3539591"/>
            <a:chExt cx="2210624" cy="63064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6107" y="3539591"/>
              <a:ext cx="630646" cy="63064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16129" y="3631776"/>
              <a:ext cx="1553718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Processor 2</a:t>
              </a:r>
              <a:endParaRPr lang="en-US" sz="23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082171" y="5165080"/>
            <a:ext cx="2210624" cy="630646"/>
            <a:chOff x="516129" y="5109962"/>
            <a:chExt cx="2210624" cy="630646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6107" y="5109962"/>
              <a:ext cx="630646" cy="630646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516129" y="5202147"/>
              <a:ext cx="1556599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Processor P</a:t>
              </a:r>
              <a:endParaRPr lang="en-US" sz="23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052" y="4482967"/>
            <a:ext cx="63500" cy="4191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750750" y="2200950"/>
            <a:ext cx="513019" cy="3979417"/>
            <a:chOff x="4467482" y="2298908"/>
            <a:chExt cx="513019" cy="3979417"/>
          </a:xfrm>
        </p:grpSpPr>
        <p:sp>
          <p:nvSpPr>
            <p:cNvPr id="16" name="Rectangle 15"/>
            <p:cNvSpPr>
              <a:spLocks/>
            </p:cNvSpPr>
            <p:nvPr/>
          </p:nvSpPr>
          <p:spPr>
            <a:xfrm>
              <a:off x="4467482" y="2298908"/>
              <a:ext cx="513019" cy="3979417"/>
            </a:xfrm>
            <a:prstGeom prst="rect">
              <a:avLst/>
            </a:prstGeom>
            <a:solidFill>
              <a:srgbClr val="5DDDA6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>
              <a:spLocks noChangeAspect="1"/>
            </p:cNvSpPr>
            <p:nvPr/>
          </p:nvSpPr>
          <p:spPr>
            <a:xfrm>
              <a:off x="4540836" y="2385724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>
              <a:spLocks noChangeAspect="1"/>
            </p:cNvSpPr>
            <p:nvPr/>
          </p:nvSpPr>
          <p:spPr>
            <a:xfrm>
              <a:off x="4540836" y="2922319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>
              <a:spLocks noChangeAspect="1"/>
            </p:cNvSpPr>
            <p:nvPr/>
          </p:nvSpPr>
          <p:spPr>
            <a:xfrm>
              <a:off x="4540836" y="3458914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>
              <a:spLocks noChangeAspect="1"/>
            </p:cNvSpPr>
            <p:nvPr/>
          </p:nvSpPr>
          <p:spPr>
            <a:xfrm>
              <a:off x="4540836" y="5867764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4540836" y="5331168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540836" y="3995509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7297" y="4637399"/>
              <a:ext cx="63500" cy="419100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4292795" y="2419752"/>
            <a:ext cx="1531309" cy="536595"/>
            <a:chOff x="5321968" y="2193843"/>
            <a:chExt cx="1531309" cy="536595"/>
          </a:xfrm>
        </p:grpSpPr>
        <p:cxnSp>
          <p:nvCxnSpPr>
            <p:cNvPr id="25" name="Straight Arrow Connector 24"/>
            <p:cNvCxnSpPr>
              <a:stCxn id="6" idx="3"/>
              <a:endCxn id="17" idx="1"/>
            </p:cNvCxnSpPr>
            <p:nvPr/>
          </p:nvCxnSpPr>
          <p:spPr>
            <a:xfrm flipV="1">
              <a:off x="5321968" y="2193843"/>
              <a:ext cx="1531309" cy="52547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6" idx="3"/>
              <a:endCxn id="18" idx="1"/>
            </p:cNvCxnSpPr>
            <p:nvPr/>
          </p:nvCxnSpPr>
          <p:spPr>
            <a:xfrm>
              <a:off x="5321968" y="2719318"/>
              <a:ext cx="1531309" cy="1112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4292795" y="4029537"/>
            <a:ext cx="1531309" cy="1872255"/>
            <a:chOff x="5321968" y="3803628"/>
            <a:chExt cx="1531309" cy="1872255"/>
          </a:xfrm>
        </p:grpSpPr>
        <p:cxnSp>
          <p:nvCxnSpPr>
            <p:cNvPr id="29" name="Straight Arrow Connector 28"/>
            <p:cNvCxnSpPr>
              <a:stCxn id="12" idx="3"/>
              <a:endCxn id="22" idx="1"/>
            </p:cNvCxnSpPr>
            <p:nvPr/>
          </p:nvCxnSpPr>
          <p:spPr>
            <a:xfrm flipV="1">
              <a:off x="5321968" y="3803628"/>
              <a:ext cx="1531309" cy="141303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12" idx="3"/>
              <a:endCxn id="20" idx="1"/>
            </p:cNvCxnSpPr>
            <p:nvPr/>
          </p:nvCxnSpPr>
          <p:spPr>
            <a:xfrm>
              <a:off x="5321968" y="5216660"/>
              <a:ext cx="1531309" cy="459223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12" idx="3"/>
              <a:endCxn id="21" idx="1"/>
            </p:cNvCxnSpPr>
            <p:nvPr/>
          </p:nvCxnSpPr>
          <p:spPr>
            <a:xfrm flipV="1">
              <a:off x="5321968" y="5139287"/>
              <a:ext cx="1531309" cy="7737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4292795" y="2956347"/>
            <a:ext cx="1531309" cy="2945445"/>
            <a:chOff x="5321968" y="2730438"/>
            <a:chExt cx="1531309" cy="2945445"/>
          </a:xfrm>
        </p:grpSpPr>
        <p:cxnSp>
          <p:nvCxnSpPr>
            <p:cNvPr id="33" name="Straight Arrow Connector 32"/>
            <p:cNvCxnSpPr>
              <a:stCxn id="9" idx="3"/>
              <a:endCxn id="18" idx="1"/>
            </p:cNvCxnSpPr>
            <p:nvPr/>
          </p:nvCxnSpPr>
          <p:spPr>
            <a:xfrm flipV="1">
              <a:off x="5321968" y="2730438"/>
              <a:ext cx="1531309" cy="91585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9" idx="3"/>
              <a:endCxn id="22" idx="1"/>
            </p:cNvCxnSpPr>
            <p:nvPr/>
          </p:nvCxnSpPr>
          <p:spPr>
            <a:xfrm>
              <a:off x="5321968" y="3646289"/>
              <a:ext cx="1531309" cy="15733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9" idx="3"/>
              <a:endCxn id="20" idx="1"/>
            </p:cNvCxnSpPr>
            <p:nvPr/>
          </p:nvCxnSpPr>
          <p:spPr>
            <a:xfrm>
              <a:off x="5321968" y="3646289"/>
              <a:ext cx="1531309" cy="202959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9" idx="3"/>
              <a:endCxn id="19" idx="1"/>
            </p:cNvCxnSpPr>
            <p:nvPr/>
          </p:nvCxnSpPr>
          <p:spPr>
            <a:xfrm flipV="1">
              <a:off x="5321968" y="3267033"/>
              <a:ext cx="1531309" cy="37925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2960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168483" y="2227117"/>
            <a:ext cx="161901" cy="11090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109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168483" y="2227117"/>
            <a:ext cx="161901" cy="11090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3868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168483" y="2227117"/>
            <a:ext cx="161901" cy="11090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845870" y="1685435"/>
            <a:ext cx="59029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669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3752674" y="1533731"/>
            <a:ext cx="68349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95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731410" y="2227117"/>
            <a:ext cx="1295051" cy="7781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369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6010288" y="2004172"/>
            <a:ext cx="268316" cy="14393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3350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Probabilistic DFS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09018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168483" y="1685435"/>
            <a:ext cx="3028936" cy="2227099"/>
            <a:chOff x="3168483" y="1685435"/>
            <a:chExt cx="3028936" cy="2227099"/>
          </a:xfrm>
        </p:grpSpPr>
        <p:sp>
          <p:nvSpPr>
            <p:cNvPr id="60" name="Oval 59"/>
            <p:cNvSpPr/>
            <p:nvPr/>
          </p:nvSpPr>
          <p:spPr>
            <a:xfrm>
              <a:off x="3407609" y="170935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5549817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168483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5119656" y="283071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5873618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4527821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/>
            <p:cNvCxnSpPr>
              <a:stCxn id="60" idx="4"/>
              <a:endCxn id="62" idx="0"/>
            </p:cNvCxnSpPr>
            <p:nvPr/>
          </p:nvCxnSpPr>
          <p:spPr>
            <a:xfrm flipH="1">
              <a:off x="3330384" y="2054755"/>
              <a:ext cx="239126" cy="15123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7" idx="2"/>
              <a:endCxn id="60" idx="6"/>
            </p:cNvCxnSpPr>
            <p:nvPr/>
          </p:nvCxnSpPr>
          <p:spPr>
            <a:xfrm flipH="1">
              <a:off x="3731410" y="1858135"/>
              <a:ext cx="796411" cy="2391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61" idx="4"/>
              <a:endCxn id="66" idx="0"/>
            </p:cNvCxnSpPr>
            <p:nvPr/>
          </p:nvCxnSpPr>
          <p:spPr>
            <a:xfrm>
              <a:off x="5711718" y="2030836"/>
              <a:ext cx="323801" cy="15362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60" idx="5"/>
              <a:endCxn id="65" idx="1"/>
            </p:cNvCxnSpPr>
            <p:nvPr/>
          </p:nvCxnSpPr>
          <p:spPr>
            <a:xfrm>
              <a:off x="3683990" y="2004172"/>
              <a:ext cx="1483087" cy="8771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964" y="3558850"/>
            <a:ext cx="533400" cy="3937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838" y="1610472"/>
            <a:ext cx="546100" cy="3937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488" y="1216772"/>
            <a:ext cx="546100" cy="3937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556" y="2979265"/>
            <a:ext cx="546100" cy="3937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618" y="1610472"/>
            <a:ext cx="546100" cy="3937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870" y="3715684"/>
            <a:ext cx="546100" cy="3937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332152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68483" y="1685435"/>
            <a:ext cx="3028936" cy="2227099"/>
            <a:chOff x="3168483" y="1685435"/>
            <a:chExt cx="3028936" cy="2227099"/>
          </a:xfrm>
        </p:grpSpPr>
        <p:sp>
          <p:nvSpPr>
            <p:cNvPr id="60" name="Oval 59"/>
            <p:cNvSpPr/>
            <p:nvPr/>
          </p:nvSpPr>
          <p:spPr>
            <a:xfrm>
              <a:off x="3407609" y="170935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5549817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168483" y="3567133"/>
              <a:ext cx="323801" cy="345401"/>
            </a:xfrm>
            <a:prstGeom prst="ellipse">
              <a:avLst/>
            </a:prstGeom>
            <a:solidFill>
              <a:srgbClr val="CA275B"/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5119656" y="283071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5873618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4527821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/>
            <p:cNvCxnSpPr>
              <a:stCxn id="60" idx="4"/>
              <a:endCxn id="62" idx="0"/>
            </p:cNvCxnSpPr>
            <p:nvPr/>
          </p:nvCxnSpPr>
          <p:spPr>
            <a:xfrm flipH="1">
              <a:off x="3330384" y="2054755"/>
              <a:ext cx="239126" cy="15123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7" idx="2"/>
              <a:endCxn id="60" idx="6"/>
            </p:cNvCxnSpPr>
            <p:nvPr/>
          </p:nvCxnSpPr>
          <p:spPr>
            <a:xfrm flipH="1">
              <a:off x="3731410" y="1858135"/>
              <a:ext cx="796411" cy="2391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61" idx="4"/>
              <a:endCxn id="66" idx="0"/>
            </p:cNvCxnSpPr>
            <p:nvPr/>
          </p:nvCxnSpPr>
          <p:spPr>
            <a:xfrm>
              <a:off x="5711718" y="2030836"/>
              <a:ext cx="323801" cy="15362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60" idx="5"/>
              <a:endCxn id="65" idx="1"/>
            </p:cNvCxnSpPr>
            <p:nvPr/>
          </p:nvCxnSpPr>
          <p:spPr>
            <a:xfrm>
              <a:off x="3683990" y="2004172"/>
              <a:ext cx="1483087" cy="8771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172068" y="5018659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2033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 flipV="1">
            <a:off x="3168483" y="2227117"/>
            <a:ext cx="161901" cy="11090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55235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211"/>
            <a:ext cx="9144000" cy="1470025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6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0" y="978678"/>
            <a:ext cx="9181480" cy="696666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Serial </a:t>
            </a:r>
            <a:r>
              <a:rPr lang="en-US" sz="36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Equialence</a:t>
            </a:r>
            <a:endParaRPr lang="en-US" sz="3600" dirty="0" smtClean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209" y="1959580"/>
            <a:ext cx="5524500" cy="4826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49567" y="2675933"/>
            <a:ext cx="7878610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 all Data sets S</a:t>
            </a: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 all data order </a:t>
            </a:r>
            <a:r>
              <a:rPr lang="el-GR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π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(data points can be arbitrarily repeated)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5454658"/>
            <a:ext cx="9144000" cy="1172462"/>
          </a:xfrm>
          <a:prstGeom prst="rect">
            <a:avLst/>
          </a:prstGeom>
          <a:solidFill>
            <a:srgbClr val="C62E51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u="sng" dirty="0" smtClean="0">
                <a:latin typeface="Gill Sans Light"/>
                <a:cs typeface="Gill Sans Light"/>
              </a:rPr>
              <a:t>Main Issue: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- Serial equivalence too strict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- Cannot guarantee any speedups in the general case</a:t>
            </a:r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0" y="3997193"/>
            <a:ext cx="9144000" cy="1201152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u="sng" dirty="0" smtClean="0">
                <a:latin typeface="Gill Sans Light"/>
                <a:cs typeface="Gill Sans Light"/>
              </a:rPr>
              <a:t>Main advantage: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-  we only need to “prove” speedups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- Convergence proofs inherited directly from serial</a:t>
            </a:r>
            <a:endParaRPr lang="en-US" sz="2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994545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54066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38276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5925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95478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154" y="2558015"/>
            <a:ext cx="698500" cy="19685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393189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2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2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00" y="3237778"/>
            <a:ext cx="698500" cy="19685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938479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2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2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00" y="3237778"/>
            <a:ext cx="698500" cy="19685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339" y="1610929"/>
            <a:ext cx="692150" cy="19685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97852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2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2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00" y="3237778"/>
            <a:ext cx="698500" cy="19685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339" y="1610929"/>
            <a:ext cx="692150" cy="19685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>
            <a:off x="5903339" y="2100796"/>
            <a:ext cx="294080" cy="14029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414" y="3664750"/>
            <a:ext cx="692150" cy="19685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22550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2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2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44538" y="4347840"/>
            <a:ext cx="984507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Gill Sans Light"/>
                <a:cs typeface="Gill Sans Light"/>
              </a:rPr>
              <a:t>- Say </a:t>
            </a:r>
            <a:r>
              <a:rPr lang="en-US" sz="2500" dirty="0" smtClean="0">
                <a:latin typeface="Gill Sans Light"/>
                <a:cs typeface="Gill Sans Light"/>
              </a:rPr>
              <a:t>I have a connected component of size k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#random coins flipped “associated” to that component &lt;= k</a:t>
            </a:r>
            <a:r>
              <a:rPr lang="el-GR" sz="2500" dirty="0" smtClean="0">
                <a:latin typeface="Gill Sans Light"/>
                <a:cs typeface="Gill Sans Light"/>
              </a:rPr>
              <a:t> </a:t>
            </a:r>
            <a:r>
              <a:rPr lang="en-US" sz="2500" dirty="0" smtClean="0">
                <a:latin typeface="Gill Sans Light"/>
                <a:cs typeface="Gill Sans Light"/>
              </a:rPr>
              <a:t>*</a:t>
            </a:r>
            <a:r>
              <a:rPr lang="el-GR" sz="2500" dirty="0" smtClean="0">
                <a:latin typeface="Gill Sans Light"/>
                <a:cs typeface="Gill Sans Light"/>
              </a:rPr>
              <a:t>Δ</a:t>
            </a:r>
            <a:endParaRPr lang="en-US" sz="2500" dirty="0" smtClean="0">
              <a:latin typeface="Gill Sans Light"/>
              <a:cs typeface="Gill Sans Light"/>
            </a:endParaRPr>
          </a:p>
          <a:p>
            <a:r>
              <a:rPr lang="en-US" sz="2500" dirty="0">
                <a:latin typeface="Gill Sans Light"/>
                <a:cs typeface="Gill Sans Light"/>
              </a:rPr>
              <a:t>- Since </a:t>
            </a:r>
            <a:r>
              <a:rPr lang="en-US" sz="2500" dirty="0" smtClean="0">
                <a:latin typeface="Gill Sans Light"/>
                <a:cs typeface="Gill Sans Light"/>
              </a:rPr>
              <a:t>I have a size k component it means that I had the event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“at least k coins are “ON” in a set of k</a:t>
            </a:r>
            <a:r>
              <a:rPr lang="el-GR" sz="2500" dirty="0" smtClean="0">
                <a:latin typeface="Gill Sans Light"/>
                <a:cs typeface="Gill Sans Light"/>
              </a:rPr>
              <a:t> </a:t>
            </a:r>
            <a:r>
              <a:rPr lang="en-US" sz="2500" dirty="0" smtClean="0">
                <a:latin typeface="Gill Sans Light"/>
                <a:cs typeface="Gill Sans Light"/>
              </a:rPr>
              <a:t>*</a:t>
            </a:r>
            <a:r>
              <a:rPr lang="el-GR" sz="2500" dirty="0" smtClean="0">
                <a:latin typeface="Gill Sans Light"/>
                <a:cs typeface="Gill Sans Light"/>
              </a:rPr>
              <a:t> Δ </a:t>
            </a:r>
            <a:r>
              <a:rPr lang="en-US" sz="2500" dirty="0" smtClean="0">
                <a:latin typeface="Gill Sans Light"/>
                <a:cs typeface="Gill Sans Light"/>
              </a:rPr>
              <a:t>coins”</a:t>
            </a:r>
          </a:p>
          <a:p>
            <a:endParaRPr lang="en-US" sz="2500" dirty="0" smtClean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00" y="3237778"/>
            <a:ext cx="698500" cy="19685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339" y="1610929"/>
            <a:ext cx="692150" cy="19685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414" y="3664750"/>
            <a:ext cx="692150" cy="19685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43" y="5971287"/>
            <a:ext cx="7757430" cy="784978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311821" y="2520440"/>
            <a:ext cx="6432000" cy="2360328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smtClean="0">
                <a:latin typeface="Gill Sans Light"/>
                <a:cs typeface="Gill Sans Light"/>
              </a:rPr>
              <a:t>A Little extra trickery to turn this statement to a with or without replacement  Theorem.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80932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Is </a:t>
            </a:r>
            <a:r>
              <a:rPr lang="en-US" sz="5000" dirty="0" err="1" smtClean="0">
                <a:latin typeface="Gill Sans Light"/>
                <a:cs typeface="Gill Sans Light"/>
              </a:rPr>
              <a:t>Max.Degree</a:t>
            </a:r>
            <a:r>
              <a:rPr lang="en-US" sz="5000" dirty="0" smtClean="0">
                <a:latin typeface="Gill Sans Light"/>
                <a:cs typeface="Gill Sans Light"/>
              </a:rPr>
              <a:t> really an issue?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071480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The Stochastic Updates </a:t>
            </a:r>
          </a:p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Meta-algorithm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33334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1482989" y="226098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2423665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377985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1649367" y="272407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001068" y="3198558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234775" y="27270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2565851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1974891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1449078" y="2404537"/>
            <a:ext cx="105004" cy="6285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1625175" y="2322820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3"/>
            <a:endCxn id="63" idx="0"/>
          </p:cNvCxnSpPr>
          <p:nvPr/>
        </p:nvCxnSpPr>
        <p:spPr>
          <a:xfrm flipH="1">
            <a:off x="1720460" y="2373573"/>
            <a:ext cx="275254" cy="350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64" idx="1"/>
            <a:endCxn id="63" idx="5"/>
          </p:cNvCxnSpPr>
          <p:nvPr/>
        </p:nvCxnSpPr>
        <p:spPr>
          <a:xfrm flipH="1" flipV="1">
            <a:off x="1770730" y="2846599"/>
            <a:ext cx="251161" cy="3729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64" idx="7"/>
            <a:endCxn id="65" idx="3"/>
          </p:cNvCxnSpPr>
          <p:nvPr/>
        </p:nvCxnSpPr>
        <p:spPr>
          <a:xfrm flipV="1">
            <a:off x="2122431" y="2849562"/>
            <a:ext cx="133167" cy="3700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4"/>
            <a:endCxn id="65" idx="1"/>
          </p:cNvCxnSpPr>
          <p:nvPr/>
        </p:nvCxnSpPr>
        <p:spPr>
          <a:xfrm>
            <a:off x="2045984" y="2394596"/>
            <a:ext cx="209614" cy="3534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2494758" y="2394596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65" idx="6"/>
            <a:endCxn id="61" idx="3"/>
          </p:cNvCxnSpPr>
          <p:nvPr/>
        </p:nvCxnSpPr>
        <p:spPr>
          <a:xfrm flipV="1">
            <a:off x="2376961" y="2373573"/>
            <a:ext cx="67527" cy="4252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63" idx="5"/>
            <a:endCxn id="66" idx="2"/>
          </p:cNvCxnSpPr>
          <p:nvPr/>
        </p:nvCxnSpPr>
        <p:spPr>
          <a:xfrm>
            <a:off x="1770730" y="2846599"/>
            <a:ext cx="795121" cy="258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62" idx="7"/>
            <a:endCxn id="65" idx="3"/>
          </p:cNvCxnSpPr>
          <p:nvPr/>
        </p:nvCxnSpPr>
        <p:spPr>
          <a:xfrm flipV="1">
            <a:off x="1499348" y="2849562"/>
            <a:ext cx="756250" cy="204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1604352" y="2383514"/>
            <a:ext cx="651246" cy="36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544735" y="3869672"/>
            <a:ext cx="80165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Say we have a graph with a low-degree component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+ some high degree vertices</a:t>
            </a:r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4193" y="32328"/>
            <a:ext cx="3924860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High Degree Vertices</a:t>
            </a:r>
          </a:p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(outliers)</a:t>
            </a:r>
          </a:p>
          <a:p>
            <a:pPr algn="ctr"/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44735" y="2404537"/>
            <a:ext cx="412198" cy="44206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69" idx="6"/>
            <a:endCxn id="60" idx="3"/>
          </p:cNvCxnSpPr>
          <p:nvPr/>
        </p:nvCxnSpPr>
        <p:spPr>
          <a:xfrm flipV="1">
            <a:off x="956933" y="2383514"/>
            <a:ext cx="546879" cy="242054"/>
          </a:xfrm>
          <a:prstGeom prst="curvedConnector2">
            <a:avLst/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/>
          <p:cNvCxnSpPr>
            <a:stCxn id="69" idx="5"/>
            <a:endCxn id="62" idx="4"/>
          </p:cNvCxnSpPr>
          <p:nvPr/>
        </p:nvCxnSpPr>
        <p:spPr>
          <a:xfrm rot="16200000" flipH="1">
            <a:off x="975430" y="2702999"/>
            <a:ext cx="394787" cy="552510"/>
          </a:xfrm>
          <a:prstGeom prst="curvedConnector3">
            <a:avLst>
              <a:gd name="adj1" fmla="val 15790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>
            <a:stCxn id="69" idx="5"/>
            <a:endCxn id="63" idx="4"/>
          </p:cNvCxnSpPr>
          <p:nvPr/>
        </p:nvCxnSpPr>
        <p:spPr>
          <a:xfrm rot="16200000" flipH="1">
            <a:off x="1265634" y="2412795"/>
            <a:ext cx="85761" cy="823892"/>
          </a:xfrm>
          <a:prstGeom prst="curvedConnector3">
            <a:avLst>
              <a:gd name="adj1" fmla="val 36655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/>
          <p:cNvCxnSpPr>
            <a:stCxn id="69" idx="7"/>
            <a:endCxn id="67" idx="1"/>
          </p:cNvCxnSpPr>
          <p:nvPr/>
        </p:nvCxnSpPr>
        <p:spPr>
          <a:xfrm rot="5400000" flipH="1" flipV="1">
            <a:off x="1347537" y="1821098"/>
            <a:ext cx="197208" cy="1099146"/>
          </a:xfrm>
          <a:prstGeom prst="curvedConnector3">
            <a:avLst>
              <a:gd name="adj1" fmla="val 22657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/>
          <p:cNvCxnSpPr>
            <a:stCxn id="69" idx="0"/>
            <a:endCxn id="61" idx="0"/>
          </p:cNvCxnSpPr>
          <p:nvPr/>
        </p:nvCxnSpPr>
        <p:spPr>
          <a:xfrm rot="5400000" flipH="1" flipV="1">
            <a:off x="1546050" y="1455829"/>
            <a:ext cx="153493" cy="1743924"/>
          </a:xfrm>
          <a:prstGeom prst="curvedConnector3">
            <a:avLst>
              <a:gd name="adj1" fmla="val 400437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/>
          <p:cNvCxnSpPr>
            <a:stCxn id="69" idx="4"/>
            <a:endCxn id="64" idx="3"/>
          </p:cNvCxnSpPr>
          <p:nvPr/>
        </p:nvCxnSpPr>
        <p:spPr>
          <a:xfrm rot="16200000" flipH="1">
            <a:off x="1149118" y="2448314"/>
            <a:ext cx="474488" cy="1271057"/>
          </a:xfrm>
          <a:prstGeom prst="curvedConnector3">
            <a:avLst>
              <a:gd name="adj1" fmla="val 15260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Freeform 120"/>
          <p:cNvSpPr/>
          <p:nvPr/>
        </p:nvSpPr>
        <p:spPr>
          <a:xfrm rot="19658569">
            <a:off x="1270378" y="2319306"/>
            <a:ext cx="567406" cy="335284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820" y="2045962"/>
            <a:ext cx="276524" cy="17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231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1482989" y="226098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2423665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377985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1649367" y="272407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001068" y="3198558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234775" y="27270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2565851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1974891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1449078" y="2404537"/>
            <a:ext cx="105004" cy="6285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1625175" y="2322820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3"/>
            <a:endCxn id="63" idx="0"/>
          </p:cNvCxnSpPr>
          <p:nvPr/>
        </p:nvCxnSpPr>
        <p:spPr>
          <a:xfrm flipH="1">
            <a:off x="1720460" y="2373573"/>
            <a:ext cx="275254" cy="350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64" idx="1"/>
            <a:endCxn id="63" idx="5"/>
          </p:cNvCxnSpPr>
          <p:nvPr/>
        </p:nvCxnSpPr>
        <p:spPr>
          <a:xfrm flipH="1" flipV="1">
            <a:off x="1770730" y="2846599"/>
            <a:ext cx="251161" cy="3729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64" idx="7"/>
            <a:endCxn id="65" idx="3"/>
          </p:cNvCxnSpPr>
          <p:nvPr/>
        </p:nvCxnSpPr>
        <p:spPr>
          <a:xfrm flipV="1">
            <a:off x="2122431" y="2849562"/>
            <a:ext cx="133167" cy="3700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4"/>
            <a:endCxn id="65" idx="1"/>
          </p:cNvCxnSpPr>
          <p:nvPr/>
        </p:nvCxnSpPr>
        <p:spPr>
          <a:xfrm>
            <a:off x="2045984" y="2394596"/>
            <a:ext cx="209614" cy="3534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2494758" y="2394596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65" idx="6"/>
            <a:endCxn id="61" idx="3"/>
          </p:cNvCxnSpPr>
          <p:nvPr/>
        </p:nvCxnSpPr>
        <p:spPr>
          <a:xfrm flipV="1">
            <a:off x="2376961" y="2373573"/>
            <a:ext cx="67527" cy="4252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63" idx="5"/>
            <a:endCxn id="66" idx="2"/>
          </p:cNvCxnSpPr>
          <p:nvPr/>
        </p:nvCxnSpPr>
        <p:spPr>
          <a:xfrm>
            <a:off x="1770730" y="2846599"/>
            <a:ext cx="795121" cy="258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62" idx="7"/>
            <a:endCxn id="65" idx="3"/>
          </p:cNvCxnSpPr>
          <p:nvPr/>
        </p:nvCxnSpPr>
        <p:spPr>
          <a:xfrm flipV="1">
            <a:off x="1499348" y="2849562"/>
            <a:ext cx="756250" cy="204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1604352" y="2383514"/>
            <a:ext cx="651246" cy="36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544735" y="3869672"/>
            <a:ext cx="8016558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u="sng" dirty="0" smtClean="0">
                <a:latin typeface="Gill Sans Light"/>
                <a:cs typeface="Gill Sans Light"/>
              </a:rPr>
              <a:t>Lemma:</a:t>
            </a:r>
            <a:endParaRPr lang="el-GR" sz="2500" b="1" u="sng" dirty="0" smtClean="0">
              <a:latin typeface="Gill Sans Light"/>
              <a:cs typeface="Gill Sans Light"/>
            </a:endParaRPr>
          </a:p>
          <a:p>
            <a:r>
              <a:rPr lang="en-US" sz="2500" b="1" dirty="0" smtClean="0">
                <a:latin typeface="Gill Sans Light"/>
                <a:cs typeface="Gill Sans Light"/>
              </a:rPr>
              <a:t>If you sample uniformly less than						vertices</a:t>
            </a:r>
          </a:p>
          <a:p>
            <a:r>
              <a:rPr lang="en-US" sz="2500" b="1" dirty="0" smtClean="0">
                <a:latin typeface="Gill Sans Light"/>
                <a:cs typeface="Gill Sans Light"/>
              </a:rPr>
              <a:t>Then, the induced </a:t>
            </a:r>
            <a:r>
              <a:rPr lang="en-US" sz="2500" b="1" dirty="0" err="1" smtClean="0">
                <a:latin typeface="Gill Sans Light"/>
                <a:cs typeface="Gill Sans Light"/>
              </a:rPr>
              <a:t>subgraph</a:t>
            </a:r>
            <a:r>
              <a:rPr lang="en-US" sz="2500" b="1" dirty="0" smtClean="0">
                <a:latin typeface="Gill Sans Light"/>
                <a:cs typeface="Gill Sans Light"/>
              </a:rPr>
              <a:t> of the low-degree (!) part shatters,  and the largest connected component has size (</a:t>
            </a:r>
            <a:r>
              <a:rPr lang="en-US" sz="2500" b="1" dirty="0" err="1" smtClean="0">
                <a:latin typeface="Gill Sans Light"/>
                <a:cs typeface="Gill Sans Light"/>
              </a:rPr>
              <a:t>whp</a:t>
            </a:r>
            <a:r>
              <a:rPr lang="en-US" sz="2500" b="1" dirty="0" smtClean="0">
                <a:latin typeface="Gill Sans Light"/>
                <a:cs typeface="Gill Sans Light"/>
              </a:rPr>
              <a:t>) </a:t>
            </a:r>
          </a:p>
          <a:p>
            <a:endParaRPr lang="en-US" sz="2500" b="1" dirty="0" smtClean="0">
              <a:latin typeface="Gill Sans Light"/>
              <a:cs typeface="Gill Sans Light"/>
            </a:endParaRPr>
          </a:p>
          <a:p>
            <a:endParaRPr lang="en-US" sz="2500" b="1" dirty="0">
              <a:latin typeface="Gill Sans Light"/>
              <a:cs typeface="Gill Sans Light"/>
            </a:endParaRPr>
          </a:p>
          <a:p>
            <a:r>
              <a:rPr lang="en-US" sz="2500" b="1" dirty="0" smtClean="0">
                <a:latin typeface="Gill Sans Light"/>
                <a:cs typeface="Gill Sans Light"/>
              </a:rPr>
              <a:t>		is the max degree is the low-degree </a:t>
            </a:r>
            <a:r>
              <a:rPr lang="en-US" sz="2500" b="1" dirty="0" err="1" smtClean="0">
                <a:latin typeface="Gill Sans Light"/>
                <a:cs typeface="Gill Sans Light"/>
              </a:rPr>
              <a:t>subgraph</a:t>
            </a:r>
            <a:endParaRPr lang="en-US" sz="2500" b="1" dirty="0">
              <a:latin typeface="Gill Sans Light"/>
              <a:cs typeface="Gill Sans Light"/>
            </a:endParaRPr>
          </a:p>
        </p:txBody>
      </p: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9092" y="4141111"/>
            <a:ext cx="1969157" cy="598225"/>
          </a:xfrm>
          <a:prstGeom prst="rect">
            <a:avLst/>
          </a:prstGeom>
        </p:spPr>
      </p:pic>
      <p:sp>
        <p:nvSpPr>
          <p:cNvPr id="117" name="Down Arrow 116"/>
          <p:cNvSpPr/>
          <p:nvPr/>
        </p:nvSpPr>
        <p:spPr>
          <a:xfrm rot="16200000">
            <a:off x="2577272" y="2629802"/>
            <a:ext cx="1917692" cy="562045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</a:t>
            </a:r>
            <a:endParaRPr lang="en-US" dirty="0"/>
          </a:p>
        </p:txBody>
      </p:sp>
      <p:pic>
        <p:nvPicPr>
          <p:cNvPr id="84" name="Picture 8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77883" y="5555933"/>
            <a:ext cx="1096311" cy="6009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54193" y="32328"/>
            <a:ext cx="3924860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High Degree Vertices</a:t>
            </a:r>
          </a:p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(outliers)</a:t>
            </a:r>
          </a:p>
          <a:p>
            <a:pPr algn="ctr"/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44735" y="2404537"/>
            <a:ext cx="412198" cy="44206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69" idx="6"/>
            <a:endCxn id="60" idx="3"/>
          </p:cNvCxnSpPr>
          <p:nvPr/>
        </p:nvCxnSpPr>
        <p:spPr>
          <a:xfrm flipV="1">
            <a:off x="956933" y="2383514"/>
            <a:ext cx="546879" cy="242054"/>
          </a:xfrm>
          <a:prstGeom prst="curvedConnector2">
            <a:avLst/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/>
          <p:cNvCxnSpPr>
            <a:stCxn id="69" idx="5"/>
            <a:endCxn id="62" idx="4"/>
          </p:cNvCxnSpPr>
          <p:nvPr/>
        </p:nvCxnSpPr>
        <p:spPr>
          <a:xfrm rot="16200000" flipH="1">
            <a:off x="975430" y="2702999"/>
            <a:ext cx="394787" cy="552510"/>
          </a:xfrm>
          <a:prstGeom prst="curvedConnector3">
            <a:avLst>
              <a:gd name="adj1" fmla="val 15790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>
            <a:stCxn id="69" idx="5"/>
            <a:endCxn id="63" idx="4"/>
          </p:cNvCxnSpPr>
          <p:nvPr/>
        </p:nvCxnSpPr>
        <p:spPr>
          <a:xfrm rot="16200000" flipH="1">
            <a:off x="1265634" y="2412795"/>
            <a:ext cx="85761" cy="823892"/>
          </a:xfrm>
          <a:prstGeom prst="curvedConnector3">
            <a:avLst>
              <a:gd name="adj1" fmla="val 36655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/>
          <p:cNvCxnSpPr>
            <a:stCxn id="69" idx="7"/>
            <a:endCxn id="67" idx="1"/>
          </p:cNvCxnSpPr>
          <p:nvPr/>
        </p:nvCxnSpPr>
        <p:spPr>
          <a:xfrm rot="5400000" flipH="1" flipV="1">
            <a:off x="1347537" y="1821098"/>
            <a:ext cx="197208" cy="1099146"/>
          </a:xfrm>
          <a:prstGeom prst="curvedConnector3">
            <a:avLst>
              <a:gd name="adj1" fmla="val 22657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/>
          <p:cNvCxnSpPr>
            <a:stCxn id="69" idx="0"/>
            <a:endCxn id="61" idx="0"/>
          </p:cNvCxnSpPr>
          <p:nvPr/>
        </p:nvCxnSpPr>
        <p:spPr>
          <a:xfrm rot="5400000" flipH="1" flipV="1">
            <a:off x="1546050" y="1455829"/>
            <a:ext cx="153493" cy="1743924"/>
          </a:xfrm>
          <a:prstGeom prst="curvedConnector3">
            <a:avLst>
              <a:gd name="adj1" fmla="val 400437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/>
          <p:cNvCxnSpPr>
            <a:stCxn id="69" idx="4"/>
            <a:endCxn id="64" idx="3"/>
          </p:cNvCxnSpPr>
          <p:nvPr/>
        </p:nvCxnSpPr>
        <p:spPr>
          <a:xfrm rot="16200000" flipH="1">
            <a:off x="1149118" y="2448314"/>
            <a:ext cx="474488" cy="1271057"/>
          </a:xfrm>
          <a:prstGeom prst="curvedConnector3">
            <a:avLst>
              <a:gd name="adj1" fmla="val 15260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>
            <a:off x="6791925" y="2230021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7732601" y="222008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7310004" y="316759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7874787" y="3002132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7283827" y="222008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Connector 97"/>
          <p:cNvCxnSpPr>
            <a:stCxn id="96" idx="2"/>
            <a:endCxn id="86" idx="6"/>
          </p:cNvCxnSpPr>
          <p:nvPr/>
        </p:nvCxnSpPr>
        <p:spPr>
          <a:xfrm flipH="1">
            <a:off x="6934111" y="2291856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87" idx="4"/>
            <a:endCxn id="95" idx="1"/>
          </p:cNvCxnSpPr>
          <p:nvPr/>
        </p:nvCxnSpPr>
        <p:spPr>
          <a:xfrm>
            <a:off x="7803694" y="2363632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Freeform 120"/>
          <p:cNvSpPr/>
          <p:nvPr/>
        </p:nvSpPr>
        <p:spPr>
          <a:xfrm rot="19658569">
            <a:off x="1270378" y="2319306"/>
            <a:ext cx="567406" cy="335284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820" y="2045962"/>
            <a:ext cx="276524" cy="174118"/>
          </a:xfrm>
          <a:prstGeom prst="rect">
            <a:avLst/>
          </a:prstGeom>
        </p:spPr>
      </p:pic>
      <p:pic>
        <p:nvPicPr>
          <p:cNvPr id="126" name="Picture 12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541" y="6156874"/>
            <a:ext cx="597279" cy="37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87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1482989" y="226098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2423665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377985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1649367" y="272407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001068" y="3198558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234775" y="27270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2565851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1974891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1449078" y="2404537"/>
            <a:ext cx="105004" cy="6285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1625175" y="2322820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3"/>
            <a:endCxn id="63" idx="0"/>
          </p:cNvCxnSpPr>
          <p:nvPr/>
        </p:nvCxnSpPr>
        <p:spPr>
          <a:xfrm flipH="1">
            <a:off x="1720460" y="2373573"/>
            <a:ext cx="275254" cy="350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64" idx="1"/>
            <a:endCxn id="63" idx="5"/>
          </p:cNvCxnSpPr>
          <p:nvPr/>
        </p:nvCxnSpPr>
        <p:spPr>
          <a:xfrm flipH="1" flipV="1">
            <a:off x="1770730" y="2846599"/>
            <a:ext cx="251161" cy="3729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64" idx="7"/>
            <a:endCxn id="65" idx="3"/>
          </p:cNvCxnSpPr>
          <p:nvPr/>
        </p:nvCxnSpPr>
        <p:spPr>
          <a:xfrm flipV="1">
            <a:off x="2122431" y="2849562"/>
            <a:ext cx="133167" cy="3700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4"/>
            <a:endCxn id="65" idx="1"/>
          </p:cNvCxnSpPr>
          <p:nvPr/>
        </p:nvCxnSpPr>
        <p:spPr>
          <a:xfrm>
            <a:off x="2045984" y="2394596"/>
            <a:ext cx="209614" cy="3534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2494758" y="2394596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65" idx="6"/>
            <a:endCxn id="61" idx="3"/>
          </p:cNvCxnSpPr>
          <p:nvPr/>
        </p:nvCxnSpPr>
        <p:spPr>
          <a:xfrm flipV="1">
            <a:off x="2376961" y="2373573"/>
            <a:ext cx="67527" cy="4252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63" idx="5"/>
            <a:endCxn id="66" idx="2"/>
          </p:cNvCxnSpPr>
          <p:nvPr/>
        </p:nvCxnSpPr>
        <p:spPr>
          <a:xfrm>
            <a:off x="1770730" y="2846599"/>
            <a:ext cx="795121" cy="258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62" idx="7"/>
            <a:endCxn id="65" idx="3"/>
          </p:cNvCxnSpPr>
          <p:nvPr/>
        </p:nvCxnSpPr>
        <p:spPr>
          <a:xfrm flipV="1">
            <a:off x="1499348" y="2849562"/>
            <a:ext cx="756250" cy="204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1604352" y="2383514"/>
            <a:ext cx="651246" cy="36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Down Arrow 116"/>
          <p:cNvSpPr/>
          <p:nvPr/>
        </p:nvSpPr>
        <p:spPr>
          <a:xfrm rot="16200000">
            <a:off x="2577272" y="2629802"/>
            <a:ext cx="1917692" cy="562045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454193" y="32328"/>
            <a:ext cx="3924860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High Degree Vertices</a:t>
            </a:r>
          </a:p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(outliers)</a:t>
            </a:r>
          </a:p>
          <a:p>
            <a:pPr algn="ctr"/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44735" y="2404537"/>
            <a:ext cx="412198" cy="44206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69" idx="6"/>
            <a:endCxn id="60" idx="3"/>
          </p:cNvCxnSpPr>
          <p:nvPr/>
        </p:nvCxnSpPr>
        <p:spPr>
          <a:xfrm flipV="1">
            <a:off x="956933" y="2383514"/>
            <a:ext cx="546879" cy="242054"/>
          </a:xfrm>
          <a:prstGeom prst="curvedConnector2">
            <a:avLst/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/>
          <p:cNvCxnSpPr>
            <a:stCxn id="69" idx="5"/>
            <a:endCxn id="62" idx="4"/>
          </p:cNvCxnSpPr>
          <p:nvPr/>
        </p:nvCxnSpPr>
        <p:spPr>
          <a:xfrm rot="16200000" flipH="1">
            <a:off x="975430" y="2702999"/>
            <a:ext cx="394787" cy="552510"/>
          </a:xfrm>
          <a:prstGeom prst="curvedConnector3">
            <a:avLst>
              <a:gd name="adj1" fmla="val 15790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>
            <a:stCxn id="69" idx="5"/>
            <a:endCxn id="63" idx="4"/>
          </p:cNvCxnSpPr>
          <p:nvPr/>
        </p:nvCxnSpPr>
        <p:spPr>
          <a:xfrm rot="16200000" flipH="1">
            <a:off x="1265634" y="2412795"/>
            <a:ext cx="85761" cy="823892"/>
          </a:xfrm>
          <a:prstGeom prst="curvedConnector3">
            <a:avLst>
              <a:gd name="adj1" fmla="val 36655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/>
          <p:cNvCxnSpPr>
            <a:stCxn id="69" idx="7"/>
            <a:endCxn id="67" idx="1"/>
          </p:cNvCxnSpPr>
          <p:nvPr/>
        </p:nvCxnSpPr>
        <p:spPr>
          <a:xfrm rot="5400000" flipH="1" flipV="1">
            <a:off x="1347537" y="1821098"/>
            <a:ext cx="197208" cy="1099146"/>
          </a:xfrm>
          <a:prstGeom prst="curvedConnector3">
            <a:avLst>
              <a:gd name="adj1" fmla="val 22657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/>
          <p:cNvCxnSpPr>
            <a:stCxn id="69" idx="0"/>
            <a:endCxn id="61" idx="0"/>
          </p:cNvCxnSpPr>
          <p:nvPr/>
        </p:nvCxnSpPr>
        <p:spPr>
          <a:xfrm rot="5400000" flipH="1" flipV="1">
            <a:off x="1546050" y="1455829"/>
            <a:ext cx="153493" cy="1743924"/>
          </a:xfrm>
          <a:prstGeom prst="curvedConnector3">
            <a:avLst>
              <a:gd name="adj1" fmla="val 400437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/>
          <p:cNvCxnSpPr>
            <a:stCxn id="69" idx="4"/>
            <a:endCxn id="64" idx="3"/>
          </p:cNvCxnSpPr>
          <p:nvPr/>
        </p:nvCxnSpPr>
        <p:spPr>
          <a:xfrm rot="16200000" flipH="1">
            <a:off x="1149118" y="2448314"/>
            <a:ext cx="474488" cy="1271057"/>
          </a:xfrm>
          <a:prstGeom prst="curvedConnector3">
            <a:avLst>
              <a:gd name="adj1" fmla="val 15260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>
            <a:off x="6791925" y="2230021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7732601" y="222008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7310004" y="316759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7874787" y="3002132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7283827" y="222008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Connector 97"/>
          <p:cNvCxnSpPr>
            <a:stCxn id="96" idx="2"/>
            <a:endCxn id="86" idx="6"/>
          </p:cNvCxnSpPr>
          <p:nvPr/>
        </p:nvCxnSpPr>
        <p:spPr>
          <a:xfrm flipH="1">
            <a:off x="6934111" y="2291856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87" idx="4"/>
            <a:endCxn id="95" idx="1"/>
          </p:cNvCxnSpPr>
          <p:nvPr/>
        </p:nvCxnSpPr>
        <p:spPr>
          <a:xfrm>
            <a:off x="7803694" y="2363632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Freeform 120"/>
          <p:cNvSpPr/>
          <p:nvPr/>
        </p:nvSpPr>
        <p:spPr>
          <a:xfrm rot="19658569">
            <a:off x="1270378" y="2319306"/>
            <a:ext cx="567406" cy="335284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820" y="2045962"/>
            <a:ext cx="276524" cy="1741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45" y="4647697"/>
            <a:ext cx="9450106" cy="189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45642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300" dirty="0" smtClean="0">
                <a:latin typeface="Gill Sans Light"/>
                <a:cs typeface="Gill Sans Light"/>
              </a:rPr>
              <a:t>Experiments</a:t>
            </a:r>
            <a:endParaRPr lang="en-US" sz="43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487027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Experiments</a:t>
            </a:r>
            <a:endParaRPr lang="en-US" sz="3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739" y="1115616"/>
            <a:ext cx="87849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Implementation in 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C++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Experiments on 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Intel  Xeon CPU E7-8870 v3</a:t>
            </a:r>
          </a:p>
          <a:p>
            <a:pPr algn="ctr"/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1TB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RAM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22" y="2586917"/>
            <a:ext cx="5580021" cy="2801126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64079" y="3604550"/>
            <a:ext cx="1862502" cy="22495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SAGA</a:t>
            </a:r>
            <a:endParaRPr lang="en-US" sz="16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64079" y="4175536"/>
            <a:ext cx="1862502" cy="22495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SVRG</a:t>
            </a:r>
            <a:endParaRPr lang="en-US" sz="16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64079" y="4581450"/>
            <a:ext cx="1862502" cy="22495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L2-SGD</a:t>
            </a:r>
            <a:endParaRPr lang="en-US" sz="16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64079" y="5001099"/>
            <a:ext cx="1862502" cy="22495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SGD</a:t>
            </a:r>
            <a:endParaRPr lang="en-US" sz="16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027916" y="5526267"/>
            <a:ext cx="5593559" cy="1154162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300" dirty="0" smtClean="0">
                <a:latin typeface="Gill Sans Light"/>
                <a:cs typeface="Gill Sans Light"/>
              </a:rPr>
              <a:t>Full asynchronous (</a:t>
            </a:r>
            <a:r>
              <a:rPr lang="en-US" sz="2300" dirty="0" err="1" smtClean="0">
                <a:latin typeface="Gill Sans Light"/>
                <a:cs typeface="Gill Sans Light"/>
              </a:rPr>
              <a:t>Hogwild</a:t>
            </a:r>
            <a:r>
              <a:rPr lang="en-US" sz="2300" dirty="0" smtClean="0">
                <a:latin typeface="Gill Sans Light"/>
                <a:cs typeface="Gill Sans Light"/>
              </a:rPr>
              <a:t>!) </a:t>
            </a:r>
          </a:p>
          <a:p>
            <a:pPr algn="ctr"/>
            <a:r>
              <a:rPr lang="en-US" sz="2300" dirty="0" err="1" smtClean="0">
                <a:latin typeface="Gill Sans Light"/>
                <a:cs typeface="Gill Sans Light"/>
              </a:rPr>
              <a:t>vs</a:t>
            </a:r>
            <a:r>
              <a:rPr lang="en-US" sz="2300" dirty="0" smtClean="0"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300" dirty="0" smtClean="0">
                <a:latin typeface="Gill Sans Light"/>
                <a:cs typeface="Gill Sans Light"/>
              </a:rPr>
              <a:t>CYCLADES</a:t>
            </a:r>
          </a:p>
        </p:txBody>
      </p:sp>
    </p:spTree>
    <p:extLst>
      <p:ext uri="{BB962C8B-B14F-4D97-AF65-F5344CB8AC3E}">
        <p14:creationId xmlns:p14="http://schemas.microsoft.com/office/powerpoint/2010/main" val="3922704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"/>
            <a:ext cx="9144000" cy="915630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300" dirty="0" smtClean="0">
                <a:latin typeface="Gill Sans Light"/>
                <a:cs typeface="Gill Sans Light"/>
              </a:rPr>
              <a:t>Speedups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8441"/>
          <a:stretch/>
        </p:blipFill>
        <p:spPr>
          <a:xfrm>
            <a:off x="934059" y="1129242"/>
            <a:ext cx="6132938" cy="32781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51906"/>
          <a:stretch/>
        </p:blipFill>
        <p:spPr>
          <a:xfrm>
            <a:off x="1813416" y="3671174"/>
            <a:ext cx="5720856" cy="3278175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7135026" y="2214487"/>
            <a:ext cx="1862502" cy="620480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~ 500% gain</a:t>
            </a:r>
            <a:endParaRPr lang="en-US" sz="24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7135026" y="4488384"/>
            <a:ext cx="1862502" cy="620480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~ 30% gain</a:t>
            </a:r>
            <a:endParaRPr lang="en-US" sz="24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" y="4491044"/>
            <a:ext cx="1862502" cy="620480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SGD</a:t>
            </a:r>
            <a:endParaRPr lang="en-US" sz="24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" y="2214487"/>
            <a:ext cx="1862502" cy="620480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SVRG/SAGA</a:t>
            </a:r>
            <a:endParaRPr lang="en-US" sz="24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2018884" y="4151429"/>
            <a:ext cx="12259838" cy="3272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7" grpId="0" animBg="1"/>
      <p:bldP spid="8" grpId="0" animBg="1"/>
      <p:bldP spid="2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"/>
            <a:ext cx="9144000" cy="915630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300" dirty="0" smtClean="0">
                <a:latin typeface="Gill Sans Light"/>
                <a:cs typeface="Gill Sans Light"/>
              </a:rPr>
              <a:t>Convergence</a:t>
            </a:r>
            <a:endParaRPr lang="en-US" sz="3700" dirty="0" smtClean="0">
              <a:latin typeface="Gill Sans Light"/>
              <a:cs typeface="Gill Sans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459" y="2265460"/>
            <a:ext cx="6736957" cy="4130048"/>
          </a:xfrm>
          <a:prstGeom prst="rect">
            <a:avLst/>
          </a:prstGeom>
        </p:spPr>
      </p:pic>
      <p:sp>
        <p:nvSpPr>
          <p:cNvPr id="13" name="Rounded Rectangle 12"/>
          <p:cNvSpPr/>
          <p:nvPr/>
        </p:nvSpPr>
        <p:spPr>
          <a:xfrm>
            <a:off x="3305711" y="1414396"/>
            <a:ext cx="2668262" cy="67856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Least Squares SAGA</a:t>
            </a:r>
          </a:p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16 threads</a:t>
            </a:r>
            <a:endParaRPr lang="en-US" sz="20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67657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Open Problems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7480" y="1324499"/>
            <a:ext cx="9106520" cy="4047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500" b="1" dirty="0" smtClean="0">
              <a:latin typeface="Gill Sans Light"/>
              <a:cs typeface="Gill Sans Light"/>
            </a:endParaRPr>
          </a:p>
          <a:p>
            <a:r>
              <a:rPr lang="en-US" sz="2100" dirty="0" smtClean="0">
                <a:latin typeface="Gill Sans Light"/>
                <a:cs typeface="Gill Sans Light"/>
              </a:rPr>
              <a:t>Assumptions:</a:t>
            </a:r>
          </a:p>
          <a:p>
            <a:endParaRPr lang="en-US" sz="2100" dirty="0" smtClean="0">
              <a:latin typeface="Gill Sans Light"/>
              <a:cs typeface="Gill Sans Light"/>
            </a:endParaRPr>
          </a:p>
          <a:p>
            <a:endParaRPr lang="en-US" sz="2100" dirty="0">
              <a:latin typeface="Gill Sans Light"/>
              <a:cs typeface="Gill Sans Light"/>
            </a:endParaRPr>
          </a:p>
          <a:p>
            <a:endParaRPr lang="en-US" sz="2100" dirty="0" smtClean="0">
              <a:latin typeface="Gill Sans Light"/>
              <a:cs typeface="Gill Sans Light"/>
            </a:endParaRPr>
          </a:p>
          <a:p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endParaRPr lang="en-US" sz="2400" b="1" dirty="0" smtClean="0">
              <a:latin typeface="Gill Sans Light"/>
              <a:cs typeface="Gill Sans Light"/>
            </a:endParaRPr>
          </a:p>
          <a:p>
            <a:endParaRPr lang="en-US" sz="2400" b="1" dirty="0">
              <a:latin typeface="Gill Sans Light"/>
              <a:cs typeface="Gill Sans Light"/>
            </a:endParaRPr>
          </a:p>
          <a:p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75221" y="1422191"/>
            <a:ext cx="5593559" cy="446276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300" dirty="0" err="1" smtClean="0">
                <a:latin typeface="Gill Sans Light"/>
                <a:cs typeface="Gill Sans Light"/>
              </a:rPr>
              <a:t>Sparsity</a:t>
            </a:r>
            <a:r>
              <a:rPr lang="en-US" sz="2300" dirty="0" smtClean="0">
                <a:latin typeface="Gill Sans Light"/>
                <a:cs typeface="Gill Sans Light"/>
              </a:rPr>
              <a:t> is Key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12610" y="2884945"/>
            <a:ext cx="9156610" cy="830997"/>
          </a:xfrm>
          <a:prstGeom prst="rect">
            <a:avLst/>
          </a:prstGeom>
          <a:solidFill>
            <a:srgbClr val="323E9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maybe…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Run HW updates on Dense and CYCLADES on sparse?</a:t>
            </a:r>
            <a:endParaRPr lang="en-US" sz="2400" b="1" dirty="0" smtClean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2638200" y="4262279"/>
            <a:ext cx="3963747" cy="1109482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Data </a:t>
            </a:r>
            <a:r>
              <a:rPr lang="en-US" sz="24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sparsification</a:t>
            </a:r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for f(&lt;</a:t>
            </a:r>
            <a:r>
              <a:rPr lang="en-US" sz="24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a,x</a:t>
            </a:r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&gt;) problems?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257624" y="1971275"/>
            <a:ext cx="4628752" cy="71464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Can Cyclades handle Dense Data?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75221" y="5811376"/>
            <a:ext cx="5593559" cy="800219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300" dirty="0" smtClean="0">
                <a:latin typeface="Gill Sans Light"/>
                <a:cs typeface="Gill Sans Light"/>
              </a:rPr>
              <a:t>What other algorithms </a:t>
            </a:r>
          </a:p>
          <a:p>
            <a:pPr algn="ctr"/>
            <a:r>
              <a:rPr lang="en-US" sz="2300" dirty="0" smtClean="0">
                <a:latin typeface="Gill Sans Light"/>
                <a:cs typeface="Gill Sans Light"/>
              </a:rPr>
              <a:t>are in Stochastic Updates?</a:t>
            </a:r>
          </a:p>
        </p:txBody>
      </p:sp>
    </p:spTree>
    <p:extLst>
      <p:ext uri="{BB962C8B-B14F-4D97-AF65-F5344CB8AC3E}">
        <p14:creationId xmlns:p14="http://schemas.microsoft.com/office/powerpoint/2010/main" val="2605748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5" grpId="0" animBg="1"/>
      <p:bldP spid="11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Open Problems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031" y="1825464"/>
            <a:ext cx="5146153" cy="35206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52784" t="29048" r="-610" b="53876"/>
          <a:stretch/>
        </p:blipFill>
        <p:spPr>
          <a:xfrm>
            <a:off x="6340393" y="2853076"/>
            <a:ext cx="2461225" cy="601224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37480" y="1324499"/>
            <a:ext cx="9106520" cy="4878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500" b="1" dirty="0" smtClean="0">
              <a:latin typeface="Gill Sans Light"/>
              <a:cs typeface="Gill Sans Light"/>
            </a:endParaRPr>
          </a:p>
          <a:p>
            <a:r>
              <a:rPr lang="en-US" sz="2100" dirty="0" smtClean="0">
                <a:latin typeface="Gill Sans Light"/>
                <a:cs typeface="Gill Sans Light"/>
              </a:rPr>
              <a:t>Asynchronous </a:t>
            </a:r>
            <a:r>
              <a:rPr lang="en-US" sz="2100" dirty="0">
                <a:latin typeface="Gill Sans Light"/>
                <a:cs typeface="Gill Sans Light"/>
              </a:rPr>
              <a:t>a</a:t>
            </a:r>
            <a:r>
              <a:rPr lang="en-US" sz="2100" dirty="0" smtClean="0">
                <a:latin typeface="Gill Sans Light"/>
                <a:cs typeface="Gill Sans Light"/>
              </a:rPr>
              <a:t>lgorithms great for Shared Memory Systems</a:t>
            </a:r>
            <a:endParaRPr lang="en-US" sz="2100" dirty="0">
              <a:latin typeface="Gill Sans Light"/>
              <a:cs typeface="Gill Sans Light"/>
            </a:endParaRPr>
          </a:p>
          <a:p>
            <a:endParaRPr lang="en-US" sz="2100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400" b="1" dirty="0" smtClean="0">
                <a:latin typeface="Gill Sans Light"/>
                <a:cs typeface="Gill Sans Light"/>
              </a:rPr>
              <a:t>Issues when scaling across nodes</a:t>
            </a: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400" b="1" dirty="0" smtClean="0">
                <a:latin typeface="Gill Sans Light"/>
                <a:cs typeface="Gill Sans Light"/>
              </a:rPr>
              <a:t>Similar Issues for Distributed: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37480" y="4640785"/>
            <a:ext cx="4439190" cy="71464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How to provably scale on NUMA?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274943" y="5657813"/>
            <a:ext cx="4439190" cy="108988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What is the right ML Paradigm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for Distributed?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167837" y="2606253"/>
            <a:ext cx="2549296" cy="1936950"/>
            <a:chOff x="-369332" y="2606253"/>
            <a:chExt cx="2549296" cy="1936950"/>
          </a:xfrm>
        </p:grpSpPr>
        <p:sp>
          <p:nvSpPr>
            <p:cNvPr id="7" name="Freeform 6"/>
            <p:cNvSpPr/>
            <p:nvPr/>
          </p:nvSpPr>
          <p:spPr>
            <a:xfrm>
              <a:off x="170606" y="3175097"/>
              <a:ext cx="1895621" cy="818376"/>
            </a:xfrm>
            <a:custGeom>
              <a:avLst/>
              <a:gdLst>
                <a:gd name="connsiteX0" fmla="*/ 0 w 1895621"/>
                <a:gd name="connsiteY0" fmla="*/ 818376 h 818376"/>
                <a:gd name="connsiteX1" fmla="*/ 805639 w 1895621"/>
                <a:gd name="connsiteY1" fmla="*/ 98102 h 818376"/>
                <a:gd name="connsiteX2" fmla="*/ 1364847 w 1895621"/>
                <a:gd name="connsiteY2" fmla="*/ 31761 h 818376"/>
                <a:gd name="connsiteX3" fmla="*/ 1895621 w 1895621"/>
                <a:gd name="connsiteY3" fmla="*/ 335034 h 81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5621" h="818376">
                  <a:moveTo>
                    <a:pt x="0" y="818376"/>
                  </a:moveTo>
                  <a:cubicBezTo>
                    <a:pt x="289082" y="523790"/>
                    <a:pt x="578165" y="229204"/>
                    <a:pt x="805639" y="98102"/>
                  </a:cubicBezTo>
                  <a:cubicBezTo>
                    <a:pt x="1033113" y="-33000"/>
                    <a:pt x="1183183" y="-7728"/>
                    <a:pt x="1364847" y="31761"/>
                  </a:cubicBezTo>
                  <a:cubicBezTo>
                    <a:pt x="1546511" y="71250"/>
                    <a:pt x="1807159" y="282909"/>
                    <a:pt x="1895621" y="335034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170606" y="2606253"/>
              <a:ext cx="0" cy="156375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170606" y="4170005"/>
              <a:ext cx="200935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/>
            <p:cNvSpPr/>
            <p:nvPr/>
          </p:nvSpPr>
          <p:spPr>
            <a:xfrm rot="16200000">
              <a:off x="-661513" y="3244334"/>
              <a:ext cx="9536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Gill Sans Light"/>
                  <a:cs typeface="Gill Sans Light"/>
                </a:rPr>
                <a:t>speedup</a:t>
              </a:r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723041" y="4173871"/>
              <a:ext cx="10052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Gill Sans Light"/>
                  <a:cs typeface="Gill Sans Light"/>
                </a:rPr>
                <a:t>#threads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799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2000"/>
          </a:blip>
          <a:stretch>
            <a:fillRect/>
          </a:stretch>
        </p:blipFill>
        <p:spPr>
          <a:xfrm>
            <a:off x="0" y="1"/>
            <a:ext cx="10231552" cy="76736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558" y="842382"/>
            <a:ext cx="9143999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0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endParaRPr lang="en-US" sz="40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a framework for Parallel Sparse ML algorithms</a:t>
            </a:r>
          </a:p>
          <a:p>
            <a:endParaRPr lang="en-US" sz="32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Lock-free +  (maximally) Asynchronous</a:t>
            </a:r>
          </a:p>
          <a:p>
            <a:pPr marL="342900" indent="-342900">
              <a:buFontTx/>
              <a:buChar char="-"/>
            </a:pP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No Conflicts</a:t>
            </a:r>
          </a:p>
          <a:p>
            <a:pPr marL="342900" indent="-342900">
              <a:buFontTx/>
              <a:buChar char="-"/>
            </a:pP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32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Serializable</a:t>
            </a: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Black-box analysis</a:t>
            </a:r>
          </a:p>
          <a:p>
            <a:pPr marL="342900" indent="-342900">
              <a:buFontTx/>
              <a:buChar char="-"/>
            </a:pP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32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32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endParaRPr lang="en-US" sz="32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5504" y="65851"/>
            <a:ext cx="42240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latin typeface="Gill Sans Light"/>
                <a:cs typeface="Gill Sans Light"/>
              </a:rPr>
              <a:t>CYCLADES</a:t>
            </a:r>
            <a:endParaRPr lang="en-US" sz="6600" b="1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12716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/>
          <p:cNvSpPr txBox="1"/>
          <p:nvPr/>
        </p:nvSpPr>
        <p:spPr>
          <a:xfrm>
            <a:off x="1082842" y="152643"/>
            <a:ext cx="7118684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300" b="1" dirty="0" smtClean="0">
                <a:latin typeface="Gill Sans Light"/>
                <a:cs typeface="Gill Sans Light"/>
              </a:rPr>
              <a:t>Stochastic Updates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1582"/>
            <a:ext cx="6801230" cy="252617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562959" y="5833923"/>
            <a:ext cx="6307418" cy="872089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What does this solve?</a:t>
            </a:r>
            <a:endParaRPr lang="en-US" sz="5000" dirty="0">
              <a:latin typeface="Gill Sans Light"/>
              <a:cs typeface="Gill 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565" y="1911582"/>
            <a:ext cx="2187443" cy="2476958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dash"/>
          </a:ln>
        </p:spPr>
      </p:pic>
    </p:spTree>
    <p:extLst>
      <p:ext uri="{BB962C8B-B14F-4D97-AF65-F5344CB8AC3E}">
        <p14:creationId xmlns:p14="http://schemas.microsoft.com/office/powerpoint/2010/main" val="3814944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Next Time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496" y="648838"/>
            <a:ext cx="9108504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endParaRPr lang="en-US" sz="4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Communication Bottlenecks</a:t>
            </a:r>
          </a:p>
          <a:p>
            <a:endParaRPr lang="en-US" sz="4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Compressed Gradients</a:t>
            </a:r>
            <a:endParaRPr lang="en-US" sz="44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4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Quantization</a:t>
            </a:r>
          </a:p>
        </p:txBody>
      </p:sp>
    </p:spTree>
    <p:extLst>
      <p:ext uri="{BB962C8B-B14F-4D97-AF65-F5344CB8AC3E}">
        <p14:creationId xmlns:p14="http://schemas.microsoft.com/office/powerpoint/2010/main" val="2598748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5978271" y="2030420"/>
            <a:ext cx="1736139" cy="2450404"/>
            <a:chOff x="1712885" y="880790"/>
            <a:chExt cx="2389963" cy="3625685"/>
          </a:xfrm>
        </p:grpSpPr>
        <p:sp>
          <p:nvSpPr>
            <p:cNvPr id="4" name="Oval 3"/>
            <p:cNvSpPr/>
            <p:nvPr/>
          </p:nvSpPr>
          <p:spPr>
            <a:xfrm>
              <a:off x="1719004" y="1198890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712885" y="1932890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712885" y="3918548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90348" y="880790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890348" y="1292328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890348" y="1703867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890348" y="3270822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890348" y="3682360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890348" y="4094937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4" idx="6"/>
              <a:endCxn id="7" idx="1"/>
            </p:cNvCxnSpPr>
            <p:nvPr/>
          </p:nvCxnSpPr>
          <p:spPr>
            <a:xfrm flipV="1">
              <a:off x="2007562" y="1086559"/>
              <a:ext cx="1882786" cy="257996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4" idx="6"/>
              <a:endCxn id="8" idx="1"/>
            </p:cNvCxnSpPr>
            <p:nvPr/>
          </p:nvCxnSpPr>
          <p:spPr>
            <a:xfrm>
              <a:off x="2007562" y="1344555"/>
              <a:ext cx="1882786" cy="153542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4" idx="6"/>
              <a:endCxn id="9" idx="1"/>
            </p:cNvCxnSpPr>
            <p:nvPr/>
          </p:nvCxnSpPr>
          <p:spPr>
            <a:xfrm>
              <a:off x="2007562" y="1344555"/>
              <a:ext cx="1882786" cy="565081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5" idx="6"/>
              <a:endCxn id="8" idx="1"/>
            </p:cNvCxnSpPr>
            <p:nvPr/>
          </p:nvCxnSpPr>
          <p:spPr>
            <a:xfrm flipV="1">
              <a:off x="2001443" y="1498097"/>
              <a:ext cx="1888905" cy="580458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5" idx="6"/>
              <a:endCxn id="10" idx="1"/>
            </p:cNvCxnSpPr>
            <p:nvPr/>
          </p:nvCxnSpPr>
          <p:spPr>
            <a:xfrm>
              <a:off x="2001443" y="2078555"/>
              <a:ext cx="1888905" cy="1398036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5" idx="6"/>
            </p:cNvCxnSpPr>
            <p:nvPr/>
          </p:nvCxnSpPr>
          <p:spPr>
            <a:xfrm>
              <a:off x="2001443" y="2078555"/>
              <a:ext cx="1888905" cy="487721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6" idx="6"/>
            </p:cNvCxnSpPr>
            <p:nvPr/>
          </p:nvCxnSpPr>
          <p:spPr>
            <a:xfrm flipV="1">
              <a:off x="2001443" y="2649539"/>
              <a:ext cx="1888905" cy="1414674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6" idx="6"/>
              <a:endCxn id="11" idx="1"/>
            </p:cNvCxnSpPr>
            <p:nvPr/>
          </p:nvCxnSpPr>
          <p:spPr>
            <a:xfrm flipV="1">
              <a:off x="2001443" y="3888129"/>
              <a:ext cx="1888905" cy="176084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6" idx="6"/>
              <a:endCxn id="12" idx="1"/>
            </p:cNvCxnSpPr>
            <p:nvPr/>
          </p:nvCxnSpPr>
          <p:spPr>
            <a:xfrm>
              <a:off x="2001443" y="4064213"/>
              <a:ext cx="1888905" cy="236493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1870434" y="2749903"/>
              <a:ext cx="0" cy="669687"/>
            </a:xfrm>
            <a:prstGeom prst="line">
              <a:avLst/>
            </a:prstGeom>
            <a:solidFill>
              <a:schemeClr val="tx1"/>
            </a:solidFill>
            <a:ln w="28575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93523" y="2393879"/>
              <a:ext cx="0" cy="669687"/>
            </a:xfrm>
            <a:prstGeom prst="line">
              <a:avLst/>
            </a:prstGeom>
            <a:solidFill>
              <a:schemeClr val="tx1"/>
            </a:solidFill>
            <a:ln w="28575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5231730" y="1361006"/>
            <a:ext cx="191231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latin typeface="Gill Sans Light"/>
                <a:cs typeface="Gill Sans Light"/>
              </a:rPr>
              <a:t>Data points</a:t>
            </a:r>
            <a:endParaRPr lang="en-US" sz="2300" dirty="0" smtClean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51499" y="2138093"/>
            <a:ext cx="191231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latin typeface="Gill Sans Light"/>
                <a:cs typeface="Gill Sans Light"/>
              </a:rPr>
              <a:t>1 </a:t>
            </a:r>
          </a:p>
          <a:p>
            <a:r>
              <a:rPr lang="en-US" sz="2300" b="1" dirty="0" smtClean="0">
                <a:latin typeface="Gill Sans Light"/>
                <a:cs typeface="Gill Sans Light"/>
              </a:rPr>
              <a:t>2  </a:t>
            </a:r>
          </a:p>
          <a:p>
            <a:endParaRPr lang="en-US" sz="2300" b="1" dirty="0">
              <a:latin typeface="Gill Sans Light"/>
              <a:cs typeface="Gill Sans Light"/>
            </a:endParaRPr>
          </a:p>
          <a:p>
            <a:endParaRPr lang="en-US" sz="2300" b="1" dirty="0" smtClean="0">
              <a:latin typeface="Gill Sans Light"/>
              <a:cs typeface="Gill Sans Light"/>
            </a:endParaRPr>
          </a:p>
          <a:p>
            <a:endParaRPr lang="en-US" sz="2300" b="1" dirty="0">
              <a:latin typeface="Gill Sans Light"/>
              <a:cs typeface="Gill Sans Light"/>
            </a:endParaRPr>
          </a:p>
          <a:p>
            <a:r>
              <a:rPr lang="en-US" sz="2300" b="1" dirty="0" smtClean="0">
                <a:latin typeface="Gill Sans Light"/>
                <a:cs typeface="Gill Sans Light"/>
              </a:rPr>
              <a:t>n</a:t>
            </a:r>
            <a:endParaRPr lang="en-US" sz="2300" dirty="0" smtClean="0">
              <a:latin typeface="Gill Sans Light"/>
              <a:cs typeface="Gill Sans Ligh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929430" y="1361006"/>
            <a:ext cx="191231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b="1" dirty="0" smtClean="0">
                <a:latin typeface="Gill Sans Light"/>
                <a:cs typeface="Gill Sans Light"/>
              </a:rPr>
              <a:t>Variables</a:t>
            </a:r>
            <a:endParaRPr lang="en-US" sz="2300" dirty="0" smtClean="0">
              <a:latin typeface="Gill Sans Light"/>
              <a:cs typeface="Gill Sans Light"/>
            </a:endParaRPr>
          </a:p>
        </p:txBody>
      </p:sp>
      <p:sp>
        <p:nvSpPr>
          <p:cNvPr id="2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51227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Gill Sans Light"/>
                <a:cs typeface="Gill Sans Light"/>
              </a:rPr>
              <a:t>Stochastic Updates: </a:t>
            </a:r>
            <a:r>
              <a:rPr lang="en-US" sz="3600" dirty="0" smtClean="0">
                <a:latin typeface="Gill Sans Light"/>
                <a:cs typeface="Gill Sans Light"/>
              </a:rPr>
              <a:t>A family of ML Algorithms</a:t>
            </a:r>
            <a:endParaRPr lang="en-US" sz="3600" i="1" dirty="0">
              <a:latin typeface="Gill Sans Light"/>
              <a:cs typeface="Gill Sans Ligh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16469" y="1168803"/>
            <a:ext cx="3893847" cy="4033583"/>
          </a:xfrm>
          <a:prstGeom prst="rect">
            <a:avLst/>
          </a:prstGeom>
          <a:solidFill>
            <a:srgbClr val="CECCFD">
              <a:alpha val="7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Many algorithms with 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Gill Sans Light"/>
                <a:cs typeface="Gill Sans Light"/>
              </a:rPr>
              <a:t>s</a:t>
            </a:r>
            <a:r>
              <a:rPr lang="en-US" sz="24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parse access patterns</a:t>
            </a:r>
            <a:r>
              <a:rPr lang="en-US" sz="2400" i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:</a:t>
            </a:r>
            <a:endParaRPr lang="en-US" sz="2000" dirty="0" smtClean="0">
              <a:solidFill>
                <a:schemeClr val="tx1"/>
              </a:solidFill>
              <a:latin typeface="Gill Sans Light"/>
              <a:cs typeface="Gill Sans Light"/>
            </a:endParaRPr>
          </a:p>
          <a:p>
            <a:pPr algn="ctr"/>
            <a:endParaRPr lang="en-US" sz="2000" dirty="0" smtClean="0">
              <a:solidFill>
                <a:schemeClr val="tx1"/>
              </a:solidFill>
              <a:latin typeface="Gill Sans Light"/>
              <a:cs typeface="Gill Sans Light"/>
            </a:endParaRP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SGD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SVRG / SAGA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Matrix Factorization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 word2vec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K-means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Stochastic PCA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Graph Clustering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…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89103" y="5339153"/>
            <a:ext cx="7551736" cy="14570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 smtClean="0">
                <a:latin typeface="Gill Sans Light"/>
                <a:cs typeface="Gill Sans Light"/>
              </a:rPr>
              <a:t>Can we </a:t>
            </a:r>
            <a:r>
              <a:rPr lang="en-US" sz="3000" b="1" smtClean="0">
                <a:latin typeface="Gill Sans Light"/>
                <a:cs typeface="Gill Sans Light"/>
              </a:rPr>
              <a:t>parallelize under Serial </a:t>
            </a:r>
            <a:r>
              <a:rPr lang="en-US" sz="3000" b="1" dirty="0" smtClean="0">
                <a:latin typeface="Gill Sans Light"/>
                <a:cs typeface="Gill Sans Light"/>
              </a:rPr>
              <a:t>Equivalence?</a:t>
            </a:r>
            <a:endParaRPr lang="en-US" sz="3000" b="1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088549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7937</TotalTime>
  <Words>2082</Words>
  <Application>Microsoft Macintosh PowerPoint</Application>
  <PresentationFormat>On-screen Show (4:3)</PresentationFormat>
  <Paragraphs>664</Paragraphs>
  <Slides>80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1" baseType="lpstr">
      <vt:lpstr>Office Theme</vt:lpstr>
      <vt:lpstr>Reminders</vt:lpstr>
      <vt:lpstr>PowerPoint Presentation</vt:lpstr>
      <vt:lpstr>Today</vt:lpstr>
      <vt:lpstr>Today</vt:lpstr>
      <vt:lpstr>Today</vt:lpstr>
      <vt:lpstr>Today</vt:lpstr>
      <vt:lpstr>PowerPoint Presentation</vt:lpstr>
      <vt:lpstr>PowerPoint Presentation</vt:lpstr>
      <vt:lpstr>Stochastic Updates: A family of ML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Theorem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Experiments</vt:lpstr>
      <vt:lpstr>PowerPoint Presentation</vt:lpstr>
      <vt:lpstr>PowerPoint Presentation</vt:lpstr>
      <vt:lpstr>Open Problems</vt:lpstr>
      <vt:lpstr>Open Problems</vt:lpstr>
      <vt:lpstr>PowerPoint Presentation</vt:lpstr>
      <vt:lpstr>Next Time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anadim</dc:creator>
  <cp:lastModifiedBy>anadim</cp:lastModifiedBy>
  <cp:revision>259</cp:revision>
  <cp:lastPrinted>2015-02-25T04:53:56Z</cp:lastPrinted>
  <dcterms:created xsi:type="dcterms:W3CDTF">2015-02-09T20:18:11Z</dcterms:created>
  <dcterms:modified xsi:type="dcterms:W3CDTF">2018-04-03T19:46:53Z</dcterms:modified>
</cp:coreProperties>
</file>

<file path=docProps/thumbnail.jpeg>
</file>